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1"/>
  </p:notesMasterIdLst>
  <p:sldIdLst>
    <p:sldId id="364" r:id="rId2"/>
    <p:sldId id="351" r:id="rId3"/>
    <p:sldId id="352" r:id="rId4"/>
    <p:sldId id="353" r:id="rId5"/>
    <p:sldId id="357" r:id="rId6"/>
    <p:sldId id="360" r:id="rId7"/>
    <p:sldId id="361" r:id="rId8"/>
    <p:sldId id="300" r:id="rId9"/>
    <p:sldId id="301" r:id="rId10"/>
    <p:sldId id="302" r:id="rId11"/>
    <p:sldId id="304" r:id="rId12"/>
    <p:sldId id="303" r:id="rId13"/>
    <p:sldId id="305" r:id="rId14"/>
    <p:sldId id="306" r:id="rId15"/>
    <p:sldId id="307" r:id="rId16"/>
    <p:sldId id="309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264" r:id="rId25"/>
    <p:sldId id="267" r:id="rId26"/>
    <p:sldId id="260" r:id="rId27"/>
    <p:sldId id="257" r:id="rId28"/>
    <p:sldId id="265" r:id="rId29"/>
    <p:sldId id="259" r:id="rId30"/>
    <p:sldId id="268" r:id="rId31"/>
    <p:sldId id="269" r:id="rId32"/>
    <p:sldId id="283" r:id="rId33"/>
    <p:sldId id="270" r:id="rId34"/>
    <p:sldId id="271" r:id="rId35"/>
    <p:sldId id="286" r:id="rId36"/>
    <p:sldId id="285" r:id="rId37"/>
    <p:sldId id="272" r:id="rId38"/>
    <p:sldId id="273" r:id="rId39"/>
    <p:sldId id="287" r:id="rId40"/>
    <p:sldId id="289" r:id="rId41"/>
    <p:sldId id="274" r:id="rId42"/>
    <p:sldId id="275" r:id="rId43"/>
    <p:sldId id="291" r:id="rId44"/>
    <p:sldId id="276" r:id="rId45"/>
    <p:sldId id="277" r:id="rId46"/>
    <p:sldId id="292" r:id="rId47"/>
    <p:sldId id="278" r:id="rId48"/>
    <p:sldId id="279" r:id="rId49"/>
    <p:sldId id="296" r:id="rId50"/>
    <p:sldId id="295" r:id="rId51"/>
    <p:sldId id="280" r:id="rId52"/>
    <p:sldId id="281" r:id="rId53"/>
    <p:sldId id="297" r:id="rId54"/>
    <p:sldId id="299" r:id="rId55"/>
    <p:sldId id="316" r:id="rId56"/>
    <p:sldId id="317" r:id="rId57"/>
    <p:sldId id="347" r:id="rId58"/>
    <p:sldId id="318" r:id="rId59"/>
    <p:sldId id="319" r:id="rId60"/>
    <p:sldId id="320" r:id="rId61"/>
    <p:sldId id="346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49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50" r:id="rId80"/>
    <p:sldId id="339" r:id="rId81"/>
    <p:sldId id="340" r:id="rId82"/>
    <p:sldId id="341" r:id="rId83"/>
    <p:sldId id="343" r:id="rId84"/>
    <p:sldId id="354" r:id="rId85"/>
    <p:sldId id="355" r:id="rId86"/>
    <p:sldId id="362" r:id="rId87"/>
    <p:sldId id="356" r:id="rId88"/>
    <p:sldId id="363" r:id="rId89"/>
    <p:sldId id="358" r:id="rId90"/>
  </p:sldIdLst>
  <p:sldSz cx="12192000" cy="6858000"/>
  <p:notesSz cx="6858000" cy="9144000"/>
  <p:embeddedFontLst>
    <p:embeddedFont>
      <p:font typeface="Spoqa Han Sans Neo Bold" panose="020B0800000000000000" pitchFamily="50" charset="-127"/>
      <p:bold r:id="rId92"/>
    </p:embeddedFont>
    <p:embeddedFont>
      <p:font typeface="Spoqa Han Sans Neo Medium" pitchFamily="2" charset="-127"/>
      <p:regular r:id="rId93"/>
    </p:embeddedFont>
    <p:embeddedFont>
      <p:font typeface="나눔스퀘어 Bold" panose="020B0600000101010101" pitchFamily="50" charset="-127"/>
      <p:bold r:id="rId94"/>
    </p:embeddedFont>
    <p:embeddedFont>
      <p:font typeface="나눔스퀘어라운드 Bold" panose="020B0600000101010101" pitchFamily="50" charset="-127"/>
      <p:bold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95E"/>
    <a:srgbClr val="F6F6F6"/>
    <a:srgbClr val="E0E0DF"/>
    <a:srgbClr val="6799D1"/>
    <a:srgbClr val="6EC3AB"/>
    <a:srgbClr val="00C58E"/>
    <a:srgbClr val="0F8775"/>
    <a:srgbClr val="FFD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4707-5674-4A1F-B0B3-B1F0D5BC6D8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2CFAD-D999-4C3E-A760-8F7A233E6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6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A4E6A-870D-451B-9D92-2BDADD125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55AA3-C8D6-4D34-A652-C289B4463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DDE28-7F9E-43F3-BB4A-E164E82C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B6B51-2A6E-4EF5-B36E-1A900AAB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44B7D-14E9-4237-BE77-01E45C51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B074A-E473-499E-9AA8-2C2EA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36C71-3845-4ABF-9375-EAD956B3E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09E253-0F92-4A17-8E1A-0873C62A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876FC-FEB4-4288-A100-864451E1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B2173-B098-48AF-83AD-D3D968A3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713EEE-506E-4F93-B045-52C4604CA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80671D-D503-4CBE-89DA-17060B0EF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9D65C-6C96-45CB-8C1A-05D66E30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33E6D-5290-4CED-AB7C-EFF14F19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51143-284F-49FC-8D15-44E12C9E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F4E78-EFC6-484C-B64B-7FD11F0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BF47-0B77-4629-9385-79145600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FA4C7-AF07-4596-98A0-E388C6C8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AC35C8-F703-4109-9DAA-939215F7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1751B-FED4-4D14-A57C-9C2B98E2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F79C3-099C-4CCC-B26F-A888DFC4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9018A-7B59-4E82-B24D-C3C84BB7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EB7D5B-CFC6-436E-83AE-B3ED23E4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1ECE3-B014-4070-8097-37358132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F0ED7-8B4B-4420-9ED9-76E8519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6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9F52-3B76-4CE5-BFEA-66F710A1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AC15D-5EE3-4335-85B9-E7174C4F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C3CC7-CED0-4EE4-9049-040564C0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69ECF8-9002-4A51-A562-343A5D03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F90C2-B82D-43C6-9F3F-0CC86F17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AF2A7-7F34-483E-B763-7D670F90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0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FE2D2-3901-4442-BC5E-5B79804E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99C3A-B2E9-4906-B36C-35FD4CF4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7803FC-DD42-4500-B7C3-57A1AA3F7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5553B5-F535-434B-8A5E-D1AAD95B1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9418CE-152E-486B-8087-F816299B5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BF1E5D-61FC-4480-8DEE-7E8A8BB1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C7A771-AAC4-4ECE-85D9-82AC103B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02C925-D446-4F95-B454-DEE62E85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9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49AF3-1391-4F27-82A5-37B53BEC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1DA107-AC7D-4EB7-BB09-73A6504A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8E4405-242B-4F8E-938E-6861D35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EFCFD6-8EAF-442A-8525-21543961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7D3733-D62E-44B8-9A5C-8EC99E77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CC8D11-C655-4638-9CF6-36064EEE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2AFA9-1AFD-4E75-8BBB-A92CABBE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8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9D105-807E-44A3-8BD6-86DA404D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3DFDF-AFC7-41EB-85C9-D43EBC3B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F58024-FCBA-4498-8DDB-745B46737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14AD65-F9FA-437C-8979-1681E248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20491-0B08-45FF-8D57-DFC21297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24392-746C-468E-B24C-63C39F92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9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45EFD-D4B0-473B-8933-334D94FF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7E3030-6FBF-4C3E-8298-652BC788F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D7CBA-7E64-441F-952B-8088FD763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B13DB-7D4D-4DEB-BD09-F8CA4F5B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72D51-09BC-4E5C-B6B4-EF69FF55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C82F04-5C5D-43F8-A76D-1C79E72B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68E14F-C7C3-42C0-89A0-B2818CC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09A16-F294-46FF-9BF3-2242B42A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94321-9E58-4BED-AF5F-326C7CAC4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D435C-C67C-4AFD-BFC3-36BE28AEB7BD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BD088-EB44-4EF5-B8B0-E7D604AFF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A8B0E-1D00-4BAA-BA81-896D732CC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C439-76E7-4B84-A488-63411E982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0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65854FF-DBE1-4A2E-8085-40A2380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-1-1. </a:t>
              </a:r>
              <a:r>
                <a:rPr lang="ko-KR" altLang="en-US" dirty="0">
                  <a:latin typeface="+mn-ea"/>
                </a:rPr>
                <a:t>배달건수와의 상관관계를 위한 인구수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연령대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서울</a:t>
              </a:r>
              <a:r>
                <a:rPr lang="en-US" altLang="ko-KR" dirty="0">
                  <a:latin typeface="+mn-ea"/>
                </a:rPr>
                <a:t>,</a:t>
              </a:r>
              <a:r>
                <a:rPr lang="ko-KR" altLang="en-US" dirty="0">
                  <a:latin typeface="+mn-ea"/>
                </a:rPr>
                <a:t> 연령대 추이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5105CF-A876-4882-8847-C58DFB61A6C5}"/>
              </a:ext>
            </a:extLst>
          </p:cNvPr>
          <p:cNvGrpSpPr/>
          <p:nvPr/>
        </p:nvGrpSpPr>
        <p:grpSpPr>
          <a:xfrm>
            <a:off x="8024884" y="1305590"/>
            <a:ext cx="3938586" cy="4856743"/>
            <a:chOff x="4095750" y="1167571"/>
            <a:chExt cx="3938586" cy="485674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5EB44B-E838-4902-B592-81B109B67379}"/>
                </a:ext>
              </a:extLst>
            </p:cNvPr>
            <p:cNvGrpSpPr/>
            <p:nvPr/>
          </p:nvGrpSpPr>
          <p:grpSpPr>
            <a:xfrm>
              <a:off x="4095750" y="1167571"/>
              <a:ext cx="3938586" cy="4401946"/>
              <a:chOff x="4095750" y="1370204"/>
              <a:chExt cx="3938586" cy="44019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C1C5AA-4049-4407-A92A-F1740ABEB737}"/>
                  </a:ext>
                </a:extLst>
              </p:cNvPr>
              <p:cNvGrpSpPr/>
              <p:nvPr/>
            </p:nvGrpSpPr>
            <p:grpSpPr>
              <a:xfrm>
                <a:off x="4095750" y="1514542"/>
                <a:ext cx="3938586" cy="4257608"/>
                <a:chOff x="4095750" y="1514542"/>
                <a:chExt cx="3938586" cy="4257608"/>
              </a:xfrm>
            </p:grpSpPr>
            <p:pic>
              <p:nvPicPr>
                <p:cNvPr id="7" name="Google Shape;115;p5">
                  <a:extLst>
                    <a:ext uri="{FF2B5EF4-FFF2-40B4-BE49-F238E27FC236}">
                      <a16:creationId xmlns:a16="http://schemas.microsoft.com/office/drawing/2014/main" id="{FF37F084-5889-4691-970B-21A769F700C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56599" t="40915" r="23979" b="34631"/>
                <a:stretch/>
              </p:blipFill>
              <p:spPr>
                <a:xfrm>
                  <a:off x="4851225" y="1723106"/>
                  <a:ext cx="2489549" cy="19310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839D62F0-68E4-43BD-A188-A6E256FDC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815" t="35326" r="14871" b="35670"/>
                <a:stretch/>
              </p:blipFill>
              <p:spPr>
                <a:xfrm>
                  <a:off x="4219329" y="3722011"/>
                  <a:ext cx="3726504" cy="1941462"/>
                </a:xfrm>
                <a:prstGeom prst="rect">
                  <a:avLst/>
                </a:prstGeom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B9ECCCD-0810-43D8-9B44-DD58A7E3D09A}"/>
                    </a:ext>
                  </a:extLst>
                </p:cNvPr>
                <p:cNvSpPr/>
                <p:nvPr/>
              </p:nvSpPr>
              <p:spPr>
                <a:xfrm>
                  <a:off x="4095750" y="1514542"/>
                  <a:ext cx="3938586" cy="4257608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3312265-6305-4689-B3B0-64D21B4454C0}"/>
                  </a:ext>
                </a:extLst>
              </p:cNvPr>
              <p:cNvSpPr/>
              <p:nvPr/>
            </p:nvSpPr>
            <p:spPr>
              <a:xfrm>
                <a:off x="5563504" y="1370204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강북구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C8859-93A1-43BD-89F5-49D20FD4EC3A}"/>
                </a:ext>
              </a:extLst>
            </p:cNvPr>
            <p:cNvSpPr txBox="1"/>
            <p:nvPr/>
          </p:nvSpPr>
          <p:spPr>
            <a:xfrm>
              <a:off x="4633911" y="5685760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▲노년층 인구비율이 높은 지역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4E6EFD-FA87-4042-AFF6-00D8F0D5069C}"/>
              </a:ext>
            </a:extLst>
          </p:cNvPr>
          <p:cNvGrpSpPr/>
          <p:nvPr/>
        </p:nvGrpSpPr>
        <p:grpSpPr>
          <a:xfrm>
            <a:off x="4088055" y="1327182"/>
            <a:ext cx="3938586" cy="4835151"/>
            <a:chOff x="157164" y="1193832"/>
            <a:chExt cx="3938586" cy="48351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7637C7-E372-4C21-A344-05D99532A906}"/>
                </a:ext>
              </a:extLst>
            </p:cNvPr>
            <p:cNvGrpSpPr/>
            <p:nvPr/>
          </p:nvGrpSpPr>
          <p:grpSpPr>
            <a:xfrm>
              <a:off x="157164" y="1193832"/>
              <a:ext cx="3938586" cy="4378293"/>
              <a:chOff x="157164" y="1393857"/>
              <a:chExt cx="3938586" cy="437829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3BA95A0-EB02-4042-9CCE-27A2A1F4B30A}"/>
                  </a:ext>
                </a:extLst>
              </p:cNvPr>
              <p:cNvGrpSpPr/>
              <p:nvPr/>
            </p:nvGrpSpPr>
            <p:grpSpPr>
              <a:xfrm>
                <a:off x="157164" y="1514542"/>
                <a:ext cx="3938586" cy="4257608"/>
                <a:chOff x="157164" y="1514542"/>
                <a:chExt cx="3938586" cy="4257608"/>
              </a:xfrm>
            </p:grpSpPr>
            <p:pic>
              <p:nvPicPr>
                <p:cNvPr id="5" name="Google Shape;112;p5">
                  <a:extLst>
                    <a:ext uri="{FF2B5EF4-FFF2-40B4-BE49-F238E27FC236}">
                      <a16:creationId xmlns:a16="http://schemas.microsoft.com/office/drawing/2014/main" id="{4C611718-D6D2-49B6-84EF-F62889437B5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2626" t="41300" r="67442" b="32452"/>
                <a:stretch/>
              </p:blipFill>
              <p:spPr>
                <a:xfrm>
                  <a:off x="891206" y="1693293"/>
                  <a:ext cx="2489549" cy="1931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CA9E0C6A-2926-4F37-BFF0-5C331DB9B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191" t="39313" r="47113" b="30594"/>
                <a:stretch/>
              </p:blipFill>
              <p:spPr>
                <a:xfrm>
                  <a:off x="271218" y="3674829"/>
                  <a:ext cx="3729527" cy="2056613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345824-BC2A-46BD-A976-EFBD774209A0}"/>
                    </a:ext>
                  </a:extLst>
                </p:cNvPr>
                <p:cNvSpPr/>
                <p:nvPr/>
              </p:nvSpPr>
              <p:spPr>
                <a:xfrm>
                  <a:off x="157164" y="1514542"/>
                  <a:ext cx="3938586" cy="4257608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3462FD-768C-4F80-9761-438B9F4755B7}"/>
                  </a:ext>
                </a:extLst>
              </p:cNvPr>
              <p:cNvSpPr/>
              <p:nvPr/>
            </p:nvSpPr>
            <p:spPr>
              <a:xfrm>
                <a:off x="1607380" y="1393857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관악구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424353-70E1-4AFA-B4E1-C77D069A6113}"/>
                </a:ext>
              </a:extLst>
            </p:cNvPr>
            <p:cNvSpPr txBox="1"/>
            <p:nvPr/>
          </p:nvSpPr>
          <p:spPr>
            <a:xfrm>
              <a:off x="633411" y="5690429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▲청장년층 인구비율이 높은 지역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6A2B50-144A-4E88-9372-3520F5411EA5}"/>
              </a:ext>
            </a:extLst>
          </p:cNvPr>
          <p:cNvGrpSpPr/>
          <p:nvPr/>
        </p:nvGrpSpPr>
        <p:grpSpPr>
          <a:xfrm>
            <a:off x="138152" y="1349006"/>
            <a:ext cx="3938586" cy="4813327"/>
            <a:chOff x="8031313" y="1215656"/>
            <a:chExt cx="3938586" cy="48133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3E8316F-3093-4399-B56B-7BE3D02D11E5}"/>
                </a:ext>
              </a:extLst>
            </p:cNvPr>
            <p:cNvGrpSpPr/>
            <p:nvPr/>
          </p:nvGrpSpPr>
          <p:grpSpPr>
            <a:xfrm>
              <a:off x="8031313" y="1215656"/>
              <a:ext cx="3938586" cy="4353861"/>
              <a:chOff x="8031313" y="1418289"/>
              <a:chExt cx="3938586" cy="435386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272E26-3962-4C70-B0BC-C1258DED4E97}"/>
                  </a:ext>
                </a:extLst>
              </p:cNvPr>
              <p:cNvGrpSpPr/>
              <p:nvPr/>
            </p:nvGrpSpPr>
            <p:grpSpPr>
              <a:xfrm>
                <a:off x="8031313" y="1514542"/>
                <a:ext cx="3938586" cy="4257608"/>
                <a:chOff x="8031313" y="1514542"/>
                <a:chExt cx="3938586" cy="4257608"/>
              </a:xfrm>
            </p:grpSpPr>
            <p:pic>
              <p:nvPicPr>
                <p:cNvPr id="9" name="Google Shape;113;p5">
                  <a:extLst>
                    <a:ext uri="{FF2B5EF4-FFF2-40B4-BE49-F238E27FC236}">
                      <a16:creationId xmlns:a16="http://schemas.microsoft.com/office/drawing/2014/main" id="{3C30C897-8E24-46DF-95E8-03C84D30837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56490" t="42927" r="24654" b="31236"/>
                <a:stretch/>
              </p:blipFill>
              <p:spPr>
                <a:xfrm>
                  <a:off x="8802965" y="1616641"/>
                  <a:ext cx="2395281" cy="19890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D5CCCEF-0EDD-4A5F-9FF4-A7C4A4CC8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3659" t="44033" r="15026" b="26964"/>
                <a:stretch/>
              </p:blipFill>
              <p:spPr>
                <a:xfrm>
                  <a:off x="8119816" y="3701420"/>
                  <a:ext cx="3741897" cy="1949481"/>
                </a:xfrm>
                <a:prstGeom prst="rect">
                  <a:avLst/>
                </a:prstGeom>
              </p:spPr>
            </p:pic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9F25A68-40E7-412C-BB2A-CE1C3336428C}"/>
                    </a:ext>
                  </a:extLst>
                </p:cNvPr>
                <p:cNvSpPr/>
                <p:nvPr/>
              </p:nvSpPr>
              <p:spPr>
                <a:xfrm>
                  <a:off x="8031313" y="1514542"/>
                  <a:ext cx="3938586" cy="4257608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BD092BC-427C-45A5-8EDE-9520B2A40A9B}"/>
                  </a:ext>
                </a:extLst>
              </p:cNvPr>
              <p:cNvSpPr/>
              <p:nvPr/>
            </p:nvSpPr>
            <p:spPr>
              <a:xfrm>
                <a:off x="9577423" y="1418289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서초구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1AB498-FEA3-46EE-85B5-2A5CEBE7AACD}"/>
                </a:ext>
              </a:extLst>
            </p:cNvPr>
            <p:cNvSpPr txBox="1"/>
            <p:nvPr/>
          </p:nvSpPr>
          <p:spPr>
            <a:xfrm>
              <a:off x="8651788" y="5690429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▲유소년층 인구비율이 높은 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49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-1-1. </a:t>
              </a:r>
              <a:r>
                <a:rPr lang="ko-KR" altLang="en-US" dirty="0">
                  <a:latin typeface="+mn-ea"/>
                </a:rPr>
                <a:t>배달건수와의 상관관계를 위한 인구수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연령대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경기</a:t>
              </a:r>
              <a:r>
                <a:rPr lang="en-US" altLang="ko-KR" dirty="0">
                  <a:latin typeface="+mn-ea"/>
                </a:rPr>
                <a:t>,</a:t>
              </a:r>
              <a:r>
                <a:rPr lang="ko-KR" altLang="en-US" dirty="0">
                  <a:latin typeface="+mn-ea"/>
                </a:rPr>
                <a:t> 연령대 추이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5105CF-A876-4882-8847-C58DFB61A6C5}"/>
              </a:ext>
            </a:extLst>
          </p:cNvPr>
          <p:cNvGrpSpPr/>
          <p:nvPr/>
        </p:nvGrpSpPr>
        <p:grpSpPr>
          <a:xfrm>
            <a:off x="147133" y="1305590"/>
            <a:ext cx="3938586" cy="4856743"/>
            <a:chOff x="4095750" y="1167571"/>
            <a:chExt cx="3938586" cy="485674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5EB44B-E838-4902-B592-81B109B67379}"/>
                </a:ext>
              </a:extLst>
            </p:cNvPr>
            <p:cNvGrpSpPr/>
            <p:nvPr/>
          </p:nvGrpSpPr>
          <p:grpSpPr>
            <a:xfrm>
              <a:off x="4095750" y="1167571"/>
              <a:ext cx="3938586" cy="4401946"/>
              <a:chOff x="4095750" y="1370204"/>
              <a:chExt cx="3938586" cy="440194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B9ECCCD-0810-43D8-9B44-DD58A7E3D09A}"/>
                  </a:ext>
                </a:extLst>
              </p:cNvPr>
              <p:cNvSpPr/>
              <p:nvPr/>
            </p:nvSpPr>
            <p:spPr>
              <a:xfrm>
                <a:off x="4095750" y="1514542"/>
                <a:ext cx="3938586" cy="4257608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3312265-6305-4689-B3B0-64D21B4454C0}"/>
                  </a:ext>
                </a:extLst>
              </p:cNvPr>
              <p:cNvSpPr/>
              <p:nvPr/>
            </p:nvSpPr>
            <p:spPr>
              <a:xfrm>
                <a:off x="5563504" y="1370204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화성시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C8859-93A1-43BD-89F5-49D20FD4EC3A}"/>
                </a:ext>
              </a:extLst>
            </p:cNvPr>
            <p:cNvSpPr txBox="1"/>
            <p:nvPr/>
          </p:nvSpPr>
          <p:spPr>
            <a:xfrm>
              <a:off x="4633911" y="5685760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▲유소년층 인구비율이 높은 지역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4E6EFD-FA87-4042-AFF6-00D8F0D5069C}"/>
              </a:ext>
            </a:extLst>
          </p:cNvPr>
          <p:cNvGrpSpPr/>
          <p:nvPr/>
        </p:nvGrpSpPr>
        <p:grpSpPr>
          <a:xfrm>
            <a:off x="4088055" y="1327182"/>
            <a:ext cx="3938586" cy="4835151"/>
            <a:chOff x="157164" y="1193832"/>
            <a:chExt cx="3938586" cy="48351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7637C7-E372-4C21-A344-05D99532A906}"/>
                </a:ext>
              </a:extLst>
            </p:cNvPr>
            <p:cNvGrpSpPr/>
            <p:nvPr/>
          </p:nvGrpSpPr>
          <p:grpSpPr>
            <a:xfrm>
              <a:off x="157164" y="1193832"/>
              <a:ext cx="3938586" cy="4378293"/>
              <a:chOff x="157164" y="1393857"/>
              <a:chExt cx="3938586" cy="437829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3345824-BC2A-46BD-A976-EFBD774209A0}"/>
                  </a:ext>
                </a:extLst>
              </p:cNvPr>
              <p:cNvSpPr/>
              <p:nvPr/>
            </p:nvSpPr>
            <p:spPr>
              <a:xfrm>
                <a:off x="157164" y="1514542"/>
                <a:ext cx="3938586" cy="4257608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3462FD-768C-4F80-9761-438B9F4755B7}"/>
                  </a:ext>
                </a:extLst>
              </p:cNvPr>
              <p:cNvSpPr/>
              <p:nvPr/>
            </p:nvSpPr>
            <p:spPr>
              <a:xfrm>
                <a:off x="1607380" y="1393857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안산시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424353-70E1-4AFA-B4E1-C77D069A6113}"/>
                </a:ext>
              </a:extLst>
            </p:cNvPr>
            <p:cNvSpPr txBox="1"/>
            <p:nvPr/>
          </p:nvSpPr>
          <p:spPr>
            <a:xfrm>
              <a:off x="633411" y="5690429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▲청장년층 인구비율이 높은 지역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6A2B50-144A-4E88-9372-3520F5411EA5}"/>
              </a:ext>
            </a:extLst>
          </p:cNvPr>
          <p:cNvGrpSpPr/>
          <p:nvPr/>
        </p:nvGrpSpPr>
        <p:grpSpPr>
          <a:xfrm>
            <a:off x="8031313" y="1349006"/>
            <a:ext cx="3938586" cy="4813327"/>
            <a:chOff x="8031313" y="1215656"/>
            <a:chExt cx="3938586" cy="48133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3E8316F-3093-4399-B56B-7BE3D02D11E5}"/>
                </a:ext>
              </a:extLst>
            </p:cNvPr>
            <p:cNvGrpSpPr/>
            <p:nvPr/>
          </p:nvGrpSpPr>
          <p:grpSpPr>
            <a:xfrm>
              <a:off x="8031313" y="1215656"/>
              <a:ext cx="3938586" cy="4353861"/>
              <a:chOff x="8031313" y="1418289"/>
              <a:chExt cx="3938586" cy="435386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9F25A68-40E7-412C-BB2A-CE1C3336428C}"/>
                  </a:ext>
                </a:extLst>
              </p:cNvPr>
              <p:cNvSpPr/>
              <p:nvPr/>
            </p:nvSpPr>
            <p:spPr>
              <a:xfrm>
                <a:off x="8031313" y="1514542"/>
                <a:ext cx="3938586" cy="4257608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BD092BC-427C-45A5-8EDE-9520B2A40A9B}"/>
                  </a:ext>
                </a:extLst>
              </p:cNvPr>
              <p:cNvSpPr/>
              <p:nvPr/>
            </p:nvSpPr>
            <p:spPr>
              <a:xfrm>
                <a:off x="9577423" y="1418289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연천군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1AB498-FEA3-46EE-85B5-2A5CEBE7AACD}"/>
                </a:ext>
              </a:extLst>
            </p:cNvPr>
            <p:cNvSpPr txBox="1"/>
            <p:nvPr/>
          </p:nvSpPr>
          <p:spPr>
            <a:xfrm>
              <a:off x="8651788" y="5690429"/>
              <a:ext cx="3209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▲노년층 인구비율이 높은 지역</a:t>
              </a:r>
            </a:p>
          </p:txBody>
        </p:sp>
      </p:grpSp>
      <p:pic>
        <p:nvPicPr>
          <p:cNvPr id="29" name="Google Shape;125;gcb062f0bc1_0_14">
            <a:extLst>
              <a:ext uri="{FF2B5EF4-FFF2-40B4-BE49-F238E27FC236}">
                <a16:creationId xmlns:a16="http://schemas.microsoft.com/office/drawing/2014/main" id="{5479D526-48BA-44B3-BB21-B0B6FE0CB0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183" t="48121" r="67822" b="29559"/>
          <a:stretch/>
        </p:blipFill>
        <p:spPr>
          <a:xfrm>
            <a:off x="888362" y="1701589"/>
            <a:ext cx="2491200" cy="172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C39F11F-541C-4BD2-AADE-D7796C782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4" t="34227" r="47036" b="36357"/>
          <a:stretch/>
        </p:blipFill>
        <p:spPr>
          <a:xfrm>
            <a:off x="262287" y="3567508"/>
            <a:ext cx="3743351" cy="1987783"/>
          </a:xfrm>
          <a:prstGeom prst="rect">
            <a:avLst/>
          </a:prstGeom>
        </p:spPr>
      </p:pic>
      <p:pic>
        <p:nvPicPr>
          <p:cNvPr id="37" name="Google Shape;124;gcb062f0bc1_0_14">
            <a:extLst>
              <a:ext uri="{FF2B5EF4-FFF2-40B4-BE49-F238E27FC236}">
                <a16:creationId xmlns:a16="http://schemas.microsoft.com/office/drawing/2014/main" id="{1FDC621A-1CDF-4832-8001-AC8A3C7496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6329" t="41240" r="24191" b="35238"/>
          <a:stretch/>
        </p:blipFill>
        <p:spPr>
          <a:xfrm>
            <a:off x="4850400" y="1643267"/>
            <a:ext cx="2491200" cy="185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913DAE-0E44-48A0-BBB0-17EDD433F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05" t="45223" r="15335" b="25361"/>
          <a:stretch/>
        </p:blipFill>
        <p:spPr>
          <a:xfrm>
            <a:off x="4230095" y="3574063"/>
            <a:ext cx="3731810" cy="1981654"/>
          </a:xfrm>
          <a:prstGeom prst="rect">
            <a:avLst/>
          </a:prstGeom>
        </p:spPr>
      </p:pic>
      <p:pic>
        <p:nvPicPr>
          <p:cNvPr id="39" name="Google Shape;126;gcb062f0bc1_0_14">
            <a:extLst>
              <a:ext uri="{FF2B5EF4-FFF2-40B4-BE49-F238E27FC236}">
                <a16:creationId xmlns:a16="http://schemas.microsoft.com/office/drawing/2014/main" id="{A0C14174-F91A-42FA-BFF2-13556ADA81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788" t="29402" r="67650" b="44049"/>
          <a:stretch/>
        </p:blipFill>
        <p:spPr>
          <a:xfrm>
            <a:off x="8855700" y="1589520"/>
            <a:ext cx="2491200" cy="20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1C5B5C3-0240-4509-852B-224652A140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04" t="35876" r="47036" b="34708"/>
          <a:stretch/>
        </p:blipFill>
        <p:spPr>
          <a:xfrm>
            <a:off x="8131506" y="3593613"/>
            <a:ext cx="3774066" cy="20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-1-1. </a:t>
              </a:r>
              <a:r>
                <a:rPr lang="ko-KR" altLang="en-US" dirty="0">
                  <a:latin typeface="+mn-ea"/>
                </a:rPr>
                <a:t>배달건수와의 상관관계를 위한 인구수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연령대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서울</a:t>
              </a:r>
              <a:r>
                <a:rPr lang="en-US" altLang="ko-KR" dirty="0">
                  <a:latin typeface="+mn-ea"/>
                </a:rPr>
                <a:t>,</a:t>
              </a:r>
              <a:r>
                <a:rPr lang="ko-KR" altLang="en-US" dirty="0">
                  <a:latin typeface="+mn-ea"/>
                </a:rPr>
                <a:t> 가구당 가구구성원수 비율 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98FA15B-EB8B-41C4-96F7-822335E6B2FA}"/>
              </a:ext>
            </a:extLst>
          </p:cNvPr>
          <p:cNvSpPr txBox="1">
            <a:spLocks/>
          </p:cNvSpPr>
          <p:nvPr/>
        </p:nvSpPr>
        <p:spPr>
          <a:xfrm>
            <a:off x="338138" y="5544350"/>
            <a:ext cx="1253169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대부분의 지역이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또는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또는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3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4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순으로 비율이 높습니다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그러나 그 중에서도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 가구 비율이 압도적으로 높은 관악구나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인가구와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인가구의 비율이 높은 양천구와 같이 특이점이 있는 지역이 몇 군데 있었습니다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292998-0D89-42EF-8505-FA057BF8C85B}"/>
              </a:ext>
            </a:extLst>
          </p:cNvPr>
          <p:cNvGrpSpPr/>
          <p:nvPr/>
        </p:nvGrpSpPr>
        <p:grpSpPr>
          <a:xfrm>
            <a:off x="6092723" y="1407542"/>
            <a:ext cx="5414970" cy="3836702"/>
            <a:chOff x="681030" y="1054743"/>
            <a:chExt cx="5414970" cy="3836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3E2DDC-7EF6-45B1-B47D-36494162676D}"/>
                </a:ext>
              </a:extLst>
            </p:cNvPr>
            <p:cNvGrpSpPr/>
            <p:nvPr/>
          </p:nvGrpSpPr>
          <p:grpSpPr>
            <a:xfrm>
              <a:off x="681030" y="1054743"/>
              <a:ext cx="5414970" cy="3836702"/>
              <a:chOff x="681030" y="1054743"/>
              <a:chExt cx="5414970" cy="383670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D84651-02D9-40E8-A716-298A9E8A5015}"/>
                  </a:ext>
                </a:extLst>
              </p:cNvPr>
              <p:cNvGrpSpPr/>
              <p:nvPr/>
            </p:nvGrpSpPr>
            <p:grpSpPr>
              <a:xfrm>
                <a:off x="815290" y="1282700"/>
                <a:ext cx="4979650" cy="3608745"/>
                <a:chOff x="815290" y="1282700"/>
                <a:chExt cx="4979650" cy="3608745"/>
              </a:xfrm>
            </p:grpSpPr>
            <p:pic>
              <p:nvPicPr>
                <p:cNvPr id="5" name="Google Shape;138;p6">
                  <a:extLst>
                    <a:ext uri="{FF2B5EF4-FFF2-40B4-BE49-F238E27FC236}">
                      <a16:creationId xmlns:a16="http://schemas.microsoft.com/office/drawing/2014/main" id="{E94087D5-B723-4352-B341-88E2CE9C6ED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22282" t="35888" r="46514" b="30900"/>
                <a:stretch/>
              </p:blipFill>
              <p:spPr>
                <a:xfrm>
                  <a:off x="815290" y="1380325"/>
                  <a:ext cx="4979650" cy="300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E909D9-7F74-47C8-AB32-956E89831B45}"/>
                    </a:ext>
                  </a:extLst>
                </p:cNvPr>
                <p:cNvSpPr txBox="1"/>
                <p:nvPr/>
              </p:nvSpPr>
              <p:spPr>
                <a:xfrm>
                  <a:off x="1783551" y="4552891"/>
                  <a:ext cx="32099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/>
                    <a:t>▲</a:t>
                  </a:r>
                  <a:r>
                    <a:rPr lang="en-US" altLang="ko-KR" sz="1600" dirty="0"/>
                    <a:t>2</a:t>
                  </a:r>
                  <a:r>
                    <a:rPr lang="ko-KR" altLang="en-US" sz="1600" dirty="0"/>
                    <a:t>인</a:t>
                  </a:r>
                  <a:r>
                    <a:rPr lang="en-US" altLang="ko-KR" sz="1600" dirty="0"/>
                    <a:t>, 3</a:t>
                  </a:r>
                  <a:r>
                    <a:rPr lang="ko-KR" altLang="en-US" sz="1600" dirty="0"/>
                    <a:t>인 가구 비율이 높은 지역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9ED0F424-87F5-43D7-AB6F-381C518B359C}"/>
                    </a:ext>
                  </a:extLst>
                </p:cNvPr>
                <p:cNvSpPr/>
                <p:nvPr/>
              </p:nvSpPr>
              <p:spPr>
                <a:xfrm>
                  <a:off x="3305115" y="1282700"/>
                  <a:ext cx="962085" cy="279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892FAE9-DD9A-4C77-8436-B18A4457DB86}"/>
                  </a:ext>
                </a:extLst>
              </p:cNvPr>
              <p:cNvSpPr/>
              <p:nvPr/>
            </p:nvSpPr>
            <p:spPr>
              <a:xfrm>
                <a:off x="681030" y="1119654"/>
                <a:ext cx="5414970" cy="3397785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6A13B36-9DA3-436A-A3E2-E69C649B80C0}"/>
                  </a:ext>
                </a:extLst>
              </p:cNvPr>
              <p:cNvSpPr/>
              <p:nvPr/>
            </p:nvSpPr>
            <p:spPr>
              <a:xfrm>
                <a:off x="2869438" y="1054743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양천구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635112D-0D9E-4BE3-B737-D27417E934D9}"/>
                </a:ext>
              </a:extLst>
            </p:cNvPr>
            <p:cNvSpPr/>
            <p:nvPr/>
          </p:nvSpPr>
          <p:spPr>
            <a:xfrm>
              <a:off x="4781804" y="3840676"/>
              <a:ext cx="962085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345BF0-287D-4092-8507-6DCC7DD9294D}"/>
              </a:ext>
            </a:extLst>
          </p:cNvPr>
          <p:cNvGrpSpPr/>
          <p:nvPr/>
        </p:nvGrpSpPr>
        <p:grpSpPr>
          <a:xfrm>
            <a:off x="658527" y="1386022"/>
            <a:ext cx="5414970" cy="3858222"/>
            <a:chOff x="658527" y="1386022"/>
            <a:chExt cx="5414970" cy="385822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00E4A34-1F1F-4150-B0ED-12D3F5366976}"/>
                </a:ext>
              </a:extLst>
            </p:cNvPr>
            <p:cNvGrpSpPr/>
            <p:nvPr/>
          </p:nvGrpSpPr>
          <p:grpSpPr>
            <a:xfrm>
              <a:off x="658527" y="1386022"/>
              <a:ext cx="5414970" cy="3858222"/>
              <a:chOff x="6095999" y="1038258"/>
              <a:chExt cx="5414970" cy="38582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82AA800-6EE9-47CE-9C0A-31306F573669}"/>
                  </a:ext>
                </a:extLst>
              </p:cNvPr>
              <p:cNvGrpSpPr/>
              <p:nvPr/>
            </p:nvGrpSpPr>
            <p:grpSpPr>
              <a:xfrm>
                <a:off x="6230260" y="1270000"/>
                <a:ext cx="4979650" cy="3626480"/>
                <a:chOff x="6230260" y="1270000"/>
                <a:chExt cx="4979650" cy="3626480"/>
              </a:xfrm>
            </p:grpSpPr>
            <p:pic>
              <p:nvPicPr>
                <p:cNvPr id="6" name="Google Shape;139;p6">
                  <a:extLst>
                    <a:ext uri="{FF2B5EF4-FFF2-40B4-BE49-F238E27FC236}">
                      <a16:creationId xmlns:a16="http://schemas.microsoft.com/office/drawing/2014/main" id="{D29AAEFA-118E-4D9C-BAA1-2ADEF4D341E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22317" t="48230" r="46346" b="18192"/>
                <a:stretch/>
              </p:blipFill>
              <p:spPr>
                <a:xfrm>
                  <a:off x="6230260" y="1371964"/>
                  <a:ext cx="4979650" cy="3001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41A5D4-03FF-406A-9421-AC19261F5717}"/>
                    </a:ext>
                  </a:extLst>
                </p:cNvPr>
                <p:cNvSpPr txBox="1"/>
                <p:nvPr/>
              </p:nvSpPr>
              <p:spPr>
                <a:xfrm>
                  <a:off x="7454394" y="4557926"/>
                  <a:ext cx="32099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/>
                    <a:t>▲</a:t>
                  </a:r>
                  <a:r>
                    <a:rPr lang="en-US" altLang="ko-KR" sz="1600" dirty="0"/>
                    <a:t>1</a:t>
                  </a:r>
                  <a:r>
                    <a:rPr lang="ko-KR" altLang="en-US" sz="1600" dirty="0"/>
                    <a:t>인 가구 비율이 높은 지역</a:t>
                  </a: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6F9E723-1E4B-441F-9647-B65A9B2484BC}"/>
                    </a:ext>
                  </a:extLst>
                </p:cNvPr>
                <p:cNvSpPr/>
                <p:nvPr/>
              </p:nvSpPr>
              <p:spPr>
                <a:xfrm>
                  <a:off x="8419025" y="1270000"/>
                  <a:ext cx="962085" cy="279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D0F3EA2-8ED4-44A8-9F12-758BC6624D56}"/>
                  </a:ext>
                </a:extLst>
              </p:cNvPr>
              <p:cNvSpPr/>
              <p:nvPr/>
            </p:nvSpPr>
            <p:spPr>
              <a:xfrm>
                <a:off x="10178572" y="3797084"/>
                <a:ext cx="962085" cy="27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C28ADD5-9F19-4329-9C51-7855479D02D7}"/>
                  </a:ext>
                </a:extLst>
              </p:cNvPr>
              <p:cNvSpPr/>
              <p:nvPr/>
            </p:nvSpPr>
            <p:spPr>
              <a:xfrm>
                <a:off x="11170931" y="3797084"/>
                <a:ext cx="308213" cy="27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0AB806-6665-4239-B088-6190E2101E45}"/>
                  </a:ext>
                </a:extLst>
              </p:cNvPr>
              <p:cNvSpPr/>
              <p:nvPr/>
            </p:nvSpPr>
            <p:spPr>
              <a:xfrm>
                <a:off x="6095999" y="1117006"/>
                <a:ext cx="5414970" cy="3397785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38B36B8-A244-4566-B124-DCAFC97A7416}"/>
                  </a:ext>
                </a:extLst>
              </p:cNvPr>
              <p:cNvSpPr/>
              <p:nvPr/>
            </p:nvSpPr>
            <p:spPr>
              <a:xfrm>
                <a:off x="8289524" y="1038258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관악구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F1F558-E567-4585-B3BA-E600B011D721}"/>
                </a:ext>
              </a:extLst>
            </p:cNvPr>
            <p:cNvSpPr/>
            <p:nvPr/>
          </p:nvSpPr>
          <p:spPr>
            <a:xfrm>
              <a:off x="4582466" y="2855327"/>
              <a:ext cx="962085" cy="1338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70253A-6D3D-48F5-B5B9-926D4B612785}"/>
              </a:ext>
            </a:extLst>
          </p:cNvPr>
          <p:cNvSpPr/>
          <p:nvPr/>
        </p:nvSpPr>
        <p:spPr>
          <a:xfrm>
            <a:off x="10715625" y="3142096"/>
            <a:ext cx="31432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-1-1. </a:t>
              </a:r>
              <a:r>
                <a:rPr lang="ko-KR" altLang="en-US" dirty="0">
                  <a:latin typeface="+mn-ea"/>
                </a:rPr>
                <a:t>배달건수와의 상관관계를 위한 인구수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연령대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경기</a:t>
              </a:r>
              <a:r>
                <a:rPr lang="en-US" altLang="ko-KR" dirty="0">
                  <a:latin typeface="+mn-ea"/>
                </a:rPr>
                <a:t>,</a:t>
              </a:r>
              <a:r>
                <a:rPr lang="ko-KR" altLang="en-US" dirty="0">
                  <a:latin typeface="+mn-ea"/>
                </a:rPr>
                <a:t> 가구당 가구구성원수 비율 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98FA15B-EB8B-41C4-96F7-822335E6B2FA}"/>
              </a:ext>
            </a:extLst>
          </p:cNvPr>
          <p:cNvSpPr txBox="1">
            <a:spLocks/>
          </p:cNvSpPr>
          <p:nvPr/>
        </p:nvSpPr>
        <p:spPr>
          <a:xfrm>
            <a:off x="658527" y="5553875"/>
            <a:ext cx="1253169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서울과 마찬가지로 대부분의 지역이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또는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또는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3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4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순으로 비율이 높았습니다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   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그러나 서울에 비해서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비율이 높은 지역이 많았습니다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평택시는 다른 지역에 비해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 가구 비율이 높은 편이고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남양주시의 경우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인가구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 가구의 비율이 높은 편입니다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5EB576-AE82-444F-915A-773AD4C0A0FB}"/>
              </a:ext>
            </a:extLst>
          </p:cNvPr>
          <p:cNvGrpSpPr/>
          <p:nvPr/>
        </p:nvGrpSpPr>
        <p:grpSpPr>
          <a:xfrm>
            <a:off x="658527" y="1386022"/>
            <a:ext cx="5414970" cy="3858222"/>
            <a:chOff x="658527" y="1386022"/>
            <a:chExt cx="5414970" cy="385822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2A1926-A417-4950-BC48-71A34C67F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62" t="38076" r="16000" b="28522"/>
            <a:stretch/>
          </p:blipFill>
          <p:spPr>
            <a:xfrm>
              <a:off x="1018494" y="1719341"/>
              <a:ext cx="4879963" cy="3002400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00E4A34-1F1F-4150-B0ED-12D3F5366976}"/>
                </a:ext>
              </a:extLst>
            </p:cNvPr>
            <p:cNvGrpSpPr/>
            <p:nvPr/>
          </p:nvGrpSpPr>
          <p:grpSpPr>
            <a:xfrm>
              <a:off x="658527" y="1386022"/>
              <a:ext cx="5414970" cy="3858222"/>
              <a:chOff x="6095999" y="1038258"/>
              <a:chExt cx="5414970" cy="38582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82AA800-6EE9-47CE-9C0A-31306F573669}"/>
                  </a:ext>
                </a:extLst>
              </p:cNvPr>
              <p:cNvGrpSpPr/>
              <p:nvPr/>
            </p:nvGrpSpPr>
            <p:grpSpPr>
              <a:xfrm>
                <a:off x="7454394" y="1231900"/>
                <a:ext cx="3209925" cy="3664580"/>
                <a:chOff x="7454394" y="1231900"/>
                <a:chExt cx="3209925" cy="366458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41A5D4-03FF-406A-9421-AC19261F5717}"/>
                    </a:ext>
                  </a:extLst>
                </p:cNvPr>
                <p:cNvSpPr txBox="1"/>
                <p:nvPr/>
              </p:nvSpPr>
              <p:spPr>
                <a:xfrm>
                  <a:off x="7454394" y="4557926"/>
                  <a:ext cx="32099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/>
                    <a:t>▲</a:t>
                  </a:r>
                  <a:r>
                    <a:rPr lang="en-US" altLang="ko-KR" sz="1600" dirty="0"/>
                    <a:t>1</a:t>
                  </a:r>
                  <a:r>
                    <a:rPr lang="ko-KR" altLang="en-US" sz="1600" dirty="0"/>
                    <a:t>인 가구 비율이 높은 지역</a:t>
                  </a: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6F9E723-1E4B-441F-9647-B65A9B2484BC}"/>
                    </a:ext>
                  </a:extLst>
                </p:cNvPr>
                <p:cNvSpPr/>
                <p:nvPr/>
              </p:nvSpPr>
              <p:spPr>
                <a:xfrm>
                  <a:off x="8419025" y="1231900"/>
                  <a:ext cx="962085" cy="279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0AB806-6665-4239-B088-6190E2101E45}"/>
                  </a:ext>
                </a:extLst>
              </p:cNvPr>
              <p:cNvSpPr/>
              <p:nvPr/>
            </p:nvSpPr>
            <p:spPr>
              <a:xfrm>
                <a:off x="6095999" y="1117006"/>
                <a:ext cx="5414970" cy="3397785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38B36B8-A244-4566-B124-DCAFC97A7416}"/>
                  </a:ext>
                </a:extLst>
              </p:cNvPr>
              <p:cNvSpPr/>
              <p:nvPr/>
            </p:nvSpPr>
            <p:spPr>
              <a:xfrm>
                <a:off x="8289524" y="1038258"/>
                <a:ext cx="1038153" cy="192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평택시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249F84-D155-4DE2-8D5A-E75091A4B866}"/>
                </a:ext>
              </a:extLst>
            </p:cNvPr>
            <p:cNvSpPr/>
            <p:nvPr/>
          </p:nvSpPr>
          <p:spPr>
            <a:xfrm>
              <a:off x="3361595" y="1688643"/>
              <a:ext cx="962085" cy="199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0803FB5-6851-4063-8EE1-3949BE718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86" t="75086" r="76415" b="21092"/>
            <a:stretch/>
          </p:blipFill>
          <p:spPr>
            <a:xfrm>
              <a:off x="769882" y="4203000"/>
              <a:ext cx="238911" cy="34241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F0FD7E-A1DB-47EF-88E0-96CABA180825}"/>
              </a:ext>
            </a:extLst>
          </p:cNvPr>
          <p:cNvGrpSpPr/>
          <p:nvPr/>
        </p:nvGrpSpPr>
        <p:grpSpPr>
          <a:xfrm>
            <a:off x="6092723" y="1377019"/>
            <a:ext cx="6139596" cy="3867225"/>
            <a:chOff x="6092723" y="1377019"/>
            <a:chExt cx="6139596" cy="38672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D76837-C31B-4AF7-8E8B-EC92089CA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13" t="47010" r="46263" b="18900"/>
            <a:stretch/>
          </p:blipFill>
          <p:spPr>
            <a:xfrm>
              <a:off x="6288707" y="1586042"/>
              <a:ext cx="5039522" cy="305390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9414EE6-BCAC-49B5-9CB1-F4B355B4BBDF}"/>
                </a:ext>
              </a:extLst>
            </p:cNvPr>
            <p:cNvSpPr/>
            <p:nvPr/>
          </p:nvSpPr>
          <p:spPr>
            <a:xfrm>
              <a:off x="11270234" y="4097839"/>
              <a:ext cx="962085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292998-0D89-42EF-8505-FA057BF8C85B}"/>
                </a:ext>
              </a:extLst>
            </p:cNvPr>
            <p:cNvGrpSpPr/>
            <p:nvPr/>
          </p:nvGrpSpPr>
          <p:grpSpPr>
            <a:xfrm>
              <a:off x="6092723" y="1377019"/>
              <a:ext cx="5414970" cy="3867225"/>
              <a:chOff x="681030" y="1024220"/>
              <a:chExt cx="5414970" cy="386722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83E2DDC-7EF6-45B1-B47D-36494162676D}"/>
                  </a:ext>
                </a:extLst>
              </p:cNvPr>
              <p:cNvGrpSpPr/>
              <p:nvPr/>
            </p:nvGrpSpPr>
            <p:grpSpPr>
              <a:xfrm>
                <a:off x="681030" y="1024220"/>
                <a:ext cx="5414970" cy="3867225"/>
                <a:chOff x="681030" y="1024220"/>
                <a:chExt cx="5414970" cy="3867225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16D84651-02D9-40E8-A716-298A9E8A5015}"/>
                    </a:ext>
                  </a:extLst>
                </p:cNvPr>
                <p:cNvGrpSpPr/>
                <p:nvPr/>
              </p:nvGrpSpPr>
              <p:grpSpPr>
                <a:xfrm>
                  <a:off x="1783551" y="1181887"/>
                  <a:ext cx="3672781" cy="3709558"/>
                  <a:chOff x="1783551" y="1181887"/>
                  <a:chExt cx="3672781" cy="3709558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7E909D9-7F74-47C8-AB32-956E89831B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551" y="4552891"/>
                    <a:ext cx="367278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600" dirty="0"/>
                      <a:t>▲</a:t>
                    </a:r>
                    <a:r>
                      <a:rPr lang="en-US" altLang="ko-KR" sz="1600" dirty="0"/>
                      <a:t>2</a:t>
                    </a:r>
                    <a:r>
                      <a:rPr lang="ko-KR" altLang="en-US" sz="1600" dirty="0"/>
                      <a:t>인</a:t>
                    </a:r>
                    <a:r>
                      <a:rPr lang="en-US" altLang="ko-KR" sz="1600" dirty="0"/>
                      <a:t>, 3</a:t>
                    </a:r>
                    <a:r>
                      <a:rPr lang="ko-KR" altLang="en-US" sz="1600" dirty="0"/>
                      <a:t>인</a:t>
                    </a:r>
                    <a:r>
                      <a:rPr lang="en-US" altLang="ko-KR" sz="1600" dirty="0"/>
                      <a:t>, 4</a:t>
                    </a:r>
                    <a:r>
                      <a:rPr lang="ko-KR" altLang="en-US" sz="1600" dirty="0"/>
                      <a:t>인 가구 비율이 높은 지역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9ED0F424-87F5-43D7-AB6F-381C518B359C}"/>
                      </a:ext>
                    </a:extLst>
                  </p:cNvPr>
                  <p:cNvSpPr/>
                  <p:nvPr/>
                </p:nvSpPr>
                <p:spPr>
                  <a:xfrm>
                    <a:off x="3277538" y="1181887"/>
                    <a:ext cx="962085" cy="2794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892FAE9-DD9A-4C77-8436-B18A4457DB86}"/>
                    </a:ext>
                  </a:extLst>
                </p:cNvPr>
                <p:cNvSpPr/>
                <p:nvPr/>
              </p:nvSpPr>
              <p:spPr>
                <a:xfrm>
                  <a:off x="681030" y="1119654"/>
                  <a:ext cx="5414970" cy="3397785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6A13B36-9DA3-436A-A3E2-E69C649B80C0}"/>
                    </a:ext>
                  </a:extLst>
                </p:cNvPr>
                <p:cNvSpPr/>
                <p:nvPr/>
              </p:nvSpPr>
              <p:spPr>
                <a:xfrm>
                  <a:off x="2764663" y="1024220"/>
                  <a:ext cx="1301019" cy="190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ysClr val="windowText" lastClr="000000"/>
                      </a:solidFill>
                      <a:latin typeface="+mj-ea"/>
                      <a:ea typeface="+mj-ea"/>
                    </a:rPr>
                    <a:t>남양주시</a:t>
                  </a:r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635112D-0D9E-4BE3-B737-D27417E934D9}"/>
                  </a:ext>
                </a:extLst>
              </p:cNvPr>
              <p:cNvSpPr/>
              <p:nvPr/>
            </p:nvSpPr>
            <p:spPr>
              <a:xfrm>
                <a:off x="4847353" y="3710501"/>
                <a:ext cx="962085" cy="27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52737D-A748-4178-B27A-A55111F593D9}"/>
                </a:ext>
              </a:extLst>
            </p:cNvPr>
            <p:cNvSpPr/>
            <p:nvPr/>
          </p:nvSpPr>
          <p:spPr>
            <a:xfrm>
              <a:off x="10165319" y="3021026"/>
              <a:ext cx="962085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10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코로나 전후 업종 전체 시도별 일 평균 배달건수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D1B1D6-1201-49D6-91A7-7F69713DB1AB}"/>
              </a:ext>
            </a:extLst>
          </p:cNvPr>
          <p:cNvSpPr txBox="1"/>
          <p:nvPr/>
        </p:nvSpPr>
        <p:spPr>
          <a:xfrm>
            <a:off x="2314938" y="6115732"/>
            <a:ext cx="416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</a:t>
            </a:r>
            <a:r>
              <a:rPr lang="en-US" altLang="ko-KR" sz="1600" dirty="0"/>
              <a:t> </a:t>
            </a:r>
            <a:r>
              <a:rPr lang="ko-KR" altLang="en-US" sz="1600" dirty="0"/>
              <a:t>코로나 전은 </a:t>
            </a:r>
            <a:r>
              <a:rPr lang="en-US" altLang="ko-KR" sz="1600" dirty="0"/>
              <a:t>5340</a:t>
            </a:r>
            <a:r>
              <a:rPr lang="ko-KR" altLang="en-US" sz="1600" dirty="0"/>
              <a:t>건이었으며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코로나 후에는 </a:t>
            </a:r>
            <a:r>
              <a:rPr lang="en-US" altLang="ko-KR" sz="1600" dirty="0"/>
              <a:t>5524</a:t>
            </a:r>
            <a:r>
              <a:rPr lang="ko-KR" altLang="en-US" sz="1600" dirty="0"/>
              <a:t>건으로 증가하였습니다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5" name="Google Shape;153;p8">
            <a:extLst>
              <a:ext uri="{FF2B5EF4-FFF2-40B4-BE49-F238E27FC236}">
                <a16:creationId xmlns:a16="http://schemas.microsoft.com/office/drawing/2014/main" id="{6ED209D3-10D2-4084-BD9C-B5E43F9325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6142" y="1305590"/>
            <a:ext cx="8159715" cy="4810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CD0B34-20FE-4785-90AA-43C61CBFF80D}"/>
              </a:ext>
            </a:extLst>
          </p:cNvPr>
          <p:cNvSpPr txBox="1"/>
          <p:nvPr/>
        </p:nvSpPr>
        <p:spPr>
          <a:xfrm>
            <a:off x="6466219" y="6115732"/>
            <a:ext cx="416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</a:t>
            </a:r>
            <a:r>
              <a:rPr lang="en-US" altLang="ko-KR" sz="1600" dirty="0"/>
              <a:t> </a:t>
            </a:r>
            <a:r>
              <a:rPr lang="ko-KR" altLang="en-US" sz="1600" dirty="0"/>
              <a:t>코로나 전은 </a:t>
            </a:r>
            <a:r>
              <a:rPr lang="en-US" altLang="ko-KR" sz="1600" dirty="0"/>
              <a:t>14885</a:t>
            </a:r>
            <a:r>
              <a:rPr lang="ko-KR" altLang="en-US" sz="1600" dirty="0"/>
              <a:t>건이었으며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코로나 후에는 </a:t>
            </a:r>
            <a:r>
              <a:rPr lang="en-US" altLang="ko-KR" sz="1600" dirty="0"/>
              <a:t>18221</a:t>
            </a:r>
            <a:r>
              <a:rPr lang="ko-KR" altLang="en-US" sz="1600" dirty="0"/>
              <a:t>건으로 증가하였습니다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27F951-FBC5-40BC-B4D2-1601468C2C2B}"/>
              </a:ext>
            </a:extLst>
          </p:cNvPr>
          <p:cNvSpPr/>
          <p:nvPr/>
        </p:nvSpPr>
        <p:spPr>
          <a:xfrm>
            <a:off x="2914590" y="1218695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F6E45D-BE5F-40A2-8487-973EAEFEE0EE}"/>
              </a:ext>
            </a:extLst>
          </p:cNvPr>
          <p:cNvSpPr/>
          <p:nvPr/>
        </p:nvSpPr>
        <p:spPr>
          <a:xfrm>
            <a:off x="7048440" y="1219554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E305D3-D28B-49BF-B12C-76D5AA60A93C}"/>
              </a:ext>
            </a:extLst>
          </p:cNvPr>
          <p:cNvSpPr/>
          <p:nvPr/>
        </p:nvSpPr>
        <p:spPr>
          <a:xfrm>
            <a:off x="3638555" y="1165890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서울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8CAB37-0DC2-4544-9F56-85A255633B61}"/>
              </a:ext>
            </a:extLst>
          </p:cNvPr>
          <p:cNvSpPr/>
          <p:nvPr/>
        </p:nvSpPr>
        <p:spPr>
          <a:xfrm>
            <a:off x="7772405" y="1165889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경기</a:t>
            </a:r>
          </a:p>
        </p:txBody>
      </p:sp>
    </p:spTree>
    <p:extLst>
      <p:ext uri="{BB962C8B-B14F-4D97-AF65-F5344CB8AC3E}">
        <p14:creationId xmlns:p14="http://schemas.microsoft.com/office/powerpoint/2010/main" val="189931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서울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업종 전체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일 평균 배달건수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일 평균 인구 대비 배달건수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60336E70-B7D8-4AAF-B991-BA62929D77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4862" y="1126435"/>
            <a:ext cx="8102276" cy="484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A7D5E-3EF2-42E4-A0BC-4F753AE5A8EE}"/>
              </a:ext>
            </a:extLst>
          </p:cNvPr>
          <p:cNvSpPr txBox="1"/>
          <p:nvPr/>
        </p:nvSpPr>
        <p:spPr>
          <a:xfrm>
            <a:off x="659820" y="5972174"/>
            <a:ext cx="12053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구로구는 코로나 전후 모두 다른 지역보다 일 평균 배달 건수가 많았습니다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강북구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서초구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서대문구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강남구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중랑구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강동구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송파구는 데이터가 매우 적었습니다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 배달 건수는 역시 구로구가 제일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은평구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동작구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관악구는 인구를 고려하지 않은 일 평균 배달건수와 순위가 변화했습니다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9984E-9256-41A4-8934-CD5BA93AB048}"/>
              </a:ext>
            </a:extLst>
          </p:cNvPr>
          <p:cNvSpPr/>
          <p:nvPr/>
        </p:nvSpPr>
        <p:spPr>
          <a:xfrm>
            <a:off x="2914588" y="1037215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16757-9346-4E99-8E98-00D04D1D162F}"/>
              </a:ext>
            </a:extLst>
          </p:cNvPr>
          <p:cNvSpPr/>
          <p:nvPr/>
        </p:nvSpPr>
        <p:spPr>
          <a:xfrm>
            <a:off x="2819400" y="1126435"/>
            <a:ext cx="3143251" cy="86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서울시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배달건수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7F30E-E417-40F2-8B04-1D48C7334064}"/>
              </a:ext>
            </a:extLst>
          </p:cNvPr>
          <p:cNvSpPr/>
          <p:nvPr/>
        </p:nvSpPr>
        <p:spPr>
          <a:xfrm>
            <a:off x="6953187" y="1039380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43FA88-73D1-4473-BCA4-D54503BD7610}"/>
              </a:ext>
            </a:extLst>
          </p:cNvPr>
          <p:cNvSpPr/>
          <p:nvPr/>
        </p:nvSpPr>
        <p:spPr>
          <a:xfrm>
            <a:off x="6743699" y="1076392"/>
            <a:ext cx="3143251" cy="204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서울시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인구 대비 배달건수</a:t>
            </a:r>
          </a:p>
        </p:txBody>
      </p:sp>
    </p:spTree>
    <p:extLst>
      <p:ext uri="{BB962C8B-B14F-4D97-AF65-F5344CB8AC3E}">
        <p14:creationId xmlns:p14="http://schemas.microsoft.com/office/powerpoint/2010/main" val="24203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70;p10">
            <a:extLst>
              <a:ext uri="{FF2B5EF4-FFF2-40B4-BE49-F238E27FC236}">
                <a16:creationId xmlns:a16="http://schemas.microsoft.com/office/drawing/2014/main" id="{3124E1E5-432C-4FAF-B7AF-A2B92C2054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687" y="1102884"/>
            <a:ext cx="7927813" cy="4908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E7DF0-4755-4E29-9377-7B37142C2B8C}"/>
              </a:ext>
            </a:extLst>
          </p:cNvPr>
          <p:cNvSpPr/>
          <p:nvPr/>
        </p:nvSpPr>
        <p:spPr>
          <a:xfrm>
            <a:off x="3147982" y="1029770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경기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업종 전체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일 평균 배달건수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일 평균 인구 대비 배달건수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BA7D5E-3EF2-42E4-A0BC-4F753AE5A8EE}"/>
              </a:ext>
            </a:extLst>
          </p:cNvPr>
          <p:cNvSpPr txBox="1"/>
          <p:nvPr/>
        </p:nvSpPr>
        <p:spPr>
          <a:xfrm>
            <a:off x="640770" y="6010274"/>
            <a:ext cx="12053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전체적으로 코로나 이후로 배달 건수가 증가하는 모습을 보이나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부천시와 고양시의 경우 코로나 이후 감소했습니다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의정부시가 다른 지역에 비해 배달 건수가 월등히 높습니다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부천시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광명시는 다른 지역에 비해 배달 건수가 많으며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평택시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광주시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양주시는 코로나 전후로 배달건수가 크게 증가했습니다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9984E-9256-41A4-8934-CD5BA93AB048}"/>
              </a:ext>
            </a:extLst>
          </p:cNvPr>
          <p:cNvSpPr/>
          <p:nvPr/>
        </p:nvSpPr>
        <p:spPr>
          <a:xfrm>
            <a:off x="2914588" y="1037215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16757-9346-4E99-8E98-00D04D1D162F}"/>
              </a:ext>
            </a:extLst>
          </p:cNvPr>
          <p:cNvSpPr/>
          <p:nvPr/>
        </p:nvSpPr>
        <p:spPr>
          <a:xfrm>
            <a:off x="2819400" y="1126435"/>
            <a:ext cx="3143251" cy="86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경기도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배달건수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7F30E-E417-40F2-8B04-1D48C7334064}"/>
              </a:ext>
            </a:extLst>
          </p:cNvPr>
          <p:cNvSpPr/>
          <p:nvPr/>
        </p:nvSpPr>
        <p:spPr>
          <a:xfrm>
            <a:off x="6953187" y="1039380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43FA88-73D1-4473-BCA4-D54503BD7610}"/>
              </a:ext>
            </a:extLst>
          </p:cNvPr>
          <p:cNvSpPr/>
          <p:nvPr/>
        </p:nvSpPr>
        <p:spPr>
          <a:xfrm>
            <a:off x="6743699" y="1138125"/>
            <a:ext cx="3143251" cy="86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경기도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인구 대비 배달건수</a:t>
            </a:r>
          </a:p>
        </p:txBody>
      </p:sp>
    </p:spTree>
    <p:extLst>
      <p:ext uri="{BB962C8B-B14F-4D97-AF65-F5344CB8AC3E}">
        <p14:creationId xmlns:p14="http://schemas.microsoft.com/office/powerpoint/2010/main" val="21656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8;p11">
            <a:extLst>
              <a:ext uri="{FF2B5EF4-FFF2-40B4-BE49-F238E27FC236}">
                <a16:creationId xmlns:a16="http://schemas.microsoft.com/office/drawing/2014/main" id="{272577CB-C6F3-438F-9280-599DFB061D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50" y="1223435"/>
            <a:ext cx="10629899" cy="402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3DC695-91D7-45F7-8EF8-AB912C699F85}"/>
              </a:ext>
            </a:extLst>
          </p:cNvPr>
          <p:cNvSpPr/>
          <p:nvPr/>
        </p:nvSpPr>
        <p:spPr>
          <a:xfrm>
            <a:off x="2499091" y="1162572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서울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업종 전체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코로나 </a:t>
              </a:r>
              <a:r>
                <a:rPr lang="ko-KR" altLang="en-US" dirty="0" err="1">
                  <a:latin typeface="+mn-ea"/>
                </a:rPr>
                <a:t>전대비</a:t>
              </a:r>
              <a:r>
                <a:rPr lang="ko-KR" altLang="en-US" dirty="0">
                  <a:latin typeface="+mn-ea"/>
                </a:rPr>
                <a:t> 코로나 이후</a:t>
              </a:r>
              <a:r>
                <a:rPr lang="en-US" altLang="ko-KR" dirty="0">
                  <a:latin typeface="+mn-ea"/>
                </a:rPr>
                <a:t>,</a:t>
              </a:r>
              <a:r>
                <a:rPr lang="ko-KR" altLang="en-US" dirty="0">
                  <a:latin typeface="+mn-ea"/>
                </a:rPr>
                <a:t> 일 평균 배달 증감 건수</a:t>
              </a:r>
              <a:r>
                <a:rPr lang="en-US" altLang="ko-KR" dirty="0">
                  <a:latin typeface="+mn-ea"/>
                </a:rPr>
                <a:t> &amp; </a:t>
              </a:r>
              <a:r>
                <a:rPr lang="ko-KR" altLang="en-US" dirty="0">
                  <a:latin typeface="+mn-ea"/>
                </a:rPr>
                <a:t>증가율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47C065-AE79-4BD1-A62C-3EE3BEE13151}"/>
              </a:ext>
            </a:extLst>
          </p:cNvPr>
          <p:cNvSpPr txBox="1"/>
          <p:nvPr/>
        </p:nvSpPr>
        <p:spPr>
          <a:xfrm>
            <a:off x="1202745" y="5280562"/>
            <a:ext cx="12053314" cy="136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금천구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관악구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노원구가 일 평균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건 이상 증가했으며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배달 건수가 가장 많았던 구로구의 경우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번째로 많이 증가했습니다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증가율로 보면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증가 건수 자체가 많지는 않았던 서대문구가 제일 높고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그 다음으로 노원구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관악구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동작구가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강남구의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일 평균 배달 건수는 매우 적었으나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증가율은 비교적 높게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강북구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성북구는 다른 지역에 비해 매우 큰 감소세를 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일 평균 배달건수가 많았던 구로구의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양의 증가율이긴 하나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순위가 낮습니다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1D43-88A7-46EE-B1E6-3FCA99ECF874}"/>
              </a:ext>
            </a:extLst>
          </p:cNvPr>
          <p:cNvSpPr/>
          <p:nvPr/>
        </p:nvSpPr>
        <p:spPr>
          <a:xfrm>
            <a:off x="1921668" y="1217800"/>
            <a:ext cx="3640932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서울시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 증가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감소 건수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2D4B04-6B65-4442-A78A-ECD7CACCFC48}"/>
              </a:ext>
            </a:extLst>
          </p:cNvPr>
          <p:cNvSpPr/>
          <p:nvPr/>
        </p:nvSpPr>
        <p:spPr>
          <a:xfrm>
            <a:off x="7970534" y="1143522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5ACF49-7971-486E-A8ED-86F7EC3CA8BD}"/>
              </a:ext>
            </a:extLst>
          </p:cNvPr>
          <p:cNvSpPr/>
          <p:nvPr/>
        </p:nvSpPr>
        <p:spPr>
          <a:xfrm>
            <a:off x="7437193" y="1162572"/>
            <a:ext cx="3383207" cy="20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서울시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 건수 증가율</a:t>
            </a:r>
          </a:p>
        </p:txBody>
      </p:sp>
    </p:spTree>
    <p:extLst>
      <p:ext uri="{BB962C8B-B14F-4D97-AF65-F5344CB8AC3E}">
        <p14:creationId xmlns:p14="http://schemas.microsoft.com/office/powerpoint/2010/main" val="144341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86;p12">
            <a:extLst>
              <a:ext uri="{FF2B5EF4-FFF2-40B4-BE49-F238E27FC236}">
                <a16:creationId xmlns:a16="http://schemas.microsoft.com/office/drawing/2014/main" id="{FE9C1888-85FF-4452-9FC1-9EF2758F92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8293" y="1225365"/>
            <a:ext cx="10447431" cy="3459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경기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업종 전체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코로나 전후 일 평균 배달 증감 건수</a:t>
              </a:r>
              <a:r>
                <a:rPr lang="en-US" altLang="ko-KR" dirty="0">
                  <a:latin typeface="+mn-ea"/>
                </a:rPr>
                <a:t> &amp; </a:t>
              </a:r>
              <a:r>
                <a:rPr lang="ko-KR" altLang="en-US" dirty="0">
                  <a:latin typeface="+mn-ea"/>
                </a:rPr>
                <a:t>증가율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23C6E-6F5A-45C4-BE36-5EA1C439F36C}"/>
              </a:ext>
            </a:extLst>
          </p:cNvPr>
          <p:cNvSpPr/>
          <p:nvPr/>
        </p:nvSpPr>
        <p:spPr>
          <a:xfrm>
            <a:off x="2499091" y="1133997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8E439D-FD88-4E78-B36F-9724A9676F9B}"/>
              </a:ext>
            </a:extLst>
          </p:cNvPr>
          <p:cNvSpPr/>
          <p:nvPr/>
        </p:nvSpPr>
        <p:spPr>
          <a:xfrm>
            <a:off x="1921668" y="1189225"/>
            <a:ext cx="3640932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경기도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 증가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감소 건수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3C959-B756-4F4E-BE5F-1B613357BAB4}"/>
              </a:ext>
            </a:extLst>
          </p:cNvPr>
          <p:cNvSpPr/>
          <p:nvPr/>
        </p:nvSpPr>
        <p:spPr>
          <a:xfrm>
            <a:off x="7970534" y="1114947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BC6A05-1765-4983-A10C-C9E8D938CC2E}"/>
              </a:ext>
            </a:extLst>
          </p:cNvPr>
          <p:cNvSpPr/>
          <p:nvPr/>
        </p:nvSpPr>
        <p:spPr>
          <a:xfrm>
            <a:off x="7437193" y="1133997"/>
            <a:ext cx="3383207" cy="20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경기도</a:t>
            </a:r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일 평균 배달 건수 증가율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1802606" y="4801545"/>
            <a:ext cx="12434887" cy="18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의정부시는 타 지역과의 배달건수 증가 건수 격차가 매우 크게 나타나는 것에 반해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증가율 자체는 크지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평택시의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다른 지역과의 증가율의 격차가 매우 크게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평택시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양주시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화성시의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증가율이 타 지역에 비해 매우 높게 나타나는데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이는 코로나 이전 데이터 양 자체가 매우 적었기 때문이라고 추측됩니다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배달 건수 감소량이 매우 컸던 고양시의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감소율은 여주시에 비해 작았습니다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여주시의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배달 증가 건수는 그래프 상에서 확인할 수 없으나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감소율은 매우 크게 나타나는데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이는 여주시의 데이터가 매우 적었기 때문에 나타나는 현상이라고 볼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890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3;p13">
            <a:extLst>
              <a:ext uri="{FF2B5EF4-FFF2-40B4-BE49-F238E27FC236}">
                <a16:creationId xmlns:a16="http://schemas.microsoft.com/office/drawing/2014/main" id="{FB7CEE46-8E1B-4185-93AA-6E0E244603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552" t="37894" r="51578" b="30993"/>
          <a:stretch/>
        </p:blipFill>
        <p:spPr>
          <a:xfrm>
            <a:off x="1682945" y="1252564"/>
            <a:ext cx="8826110" cy="3874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-1-2.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 </a:t>
              </a:r>
              <a:r>
                <a:rPr lang="ko-KR" altLang="en-US" dirty="0">
                  <a:latin typeface="+mn-ea"/>
                </a:rPr>
                <a:t>전후 배달 추이 살펴보기 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수도권지역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업종별 배달건수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23C6E-6F5A-45C4-BE36-5EA1C439F36C}"/>
              </a:ext>
            </a:extLst>
          </p:cNvPr>
          <p:cNvSpPr/>
          <p:nvPr/>
        </p:nvSpPr>
        <p:spPr>
          <a:xfrm>
            <a:off x="2499091" y="1181622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8E439D-FD88-4E78-B36F-9724A9676F9B}"/>
              </a:ext>
            </a:extLst>
          </p:cNvPr>
          <p:cNvSpPr/>
          <p:nvPr/>
        </p:nvSpPr>
        <p:spPr>
          <a:xfrm>
            <a:off x="2556241" y="1217093"/>
            <a:ext cx="3640932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+mj-ea"/>
                <a:ea typeface="+mj-ea"/>
              </a:rPr>
              <a:t>업종별 배달건수</a:t>
            </a:r>
            <a:endParaRPr lang="ko-KR" altLang="en-US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3C959-B756-4F4E-BE5F-1B613357BAB4}"/>
              </a:ext>
            </a:extLst>
          </p:cNvPr>
          <p:cNvSpPr/>
          <p:nvPr/>
        </p:nvSpPr>
        <p:spPr>
          <a:xfrm>
            <a:off x="7970534" y="1172097"/>
            <a:ext cx="2486085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BC6A05-1765-4983-A10C-C9E8D938CC2E}"/>
              </a:ext>
            </a:extLst>
          </p:cNvPr>
          <p:cNvSpPr/>
          <p:nvPr/>
        </p:nvSpPr>
        <p:spPr>
          <a:xfrm>
            <a:off x="6926924" y="1166294"/>
            <a:ext cx="3383207" cy="20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j-ea"/>
                <a:ea typeface="+mj-ea"/>
              </a:rPr>
              <a:t>업종별 배달 증가율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486265" y="5217918"/>
            <a:ext cx="12434887" cy="11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경기의 업종별 배달 건수를 봤을 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치킨의 배달 건수가 압도적으로 많았습니다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치킨은 배달 건수는 많으나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증가율을 따졌을 때는 그다지 높지 않았으며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 건수가 그다지 많지 않았던 배달전문업체의 증가율이 두드러집니다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중식 역시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 건수 자체는 많지 않으나 증가율이 높았습니다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심부름과 아시안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양식은 코로나 이후 배달 건수가 감소했으며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특히 아시안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양식의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배달건수가 비슷했던 회보다 증가율이 더 낮게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45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208D93-F448-4750-AC3B-9E9BD3CDB988}"/>
              </a:ext>
            </a:extLst>
          </p:cNvPr>
          <p:cNvGrpSpPr/>
          <p:nvPr/>
        </p:nvGrpSpPr>
        <p:grpSpPr>
          <a:xfrm>
            <a:off x="0" y="95912"/>
            <a:ext cx="10096500" cy="604386"/>
            <a:chOff x="0" y="95912"/>
            <a:chExt cx="10096500" cy="6043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D6F00D-21B8-4FBA-B07D-6B3306F66B7E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/>
                <a:t>📢</a:t>
              </a:r>
              <a:r>
                <a:rPr lang="ko-KR" altLang="en-US" sz="3200" dirty="0">
                  <a:latin typeface="+mj-ea"/>
                  <a:ea typeface="+mj-ea"/>
                </a:rPr>
                <a:t>서론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1F904E-9DE2-4590-B18F-2F8B898BC5A0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rgbClr val="2F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5E0F4D2-4972-485D-A5CC-E5EF570B9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7" y="701189"/>
            <a:ext cx="5831213" cy="3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84278E8-9EA2-4BD0-99EE-EEAAE9F4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3" y="700298"/>
            <a:ext cx="5832803" cy="32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DD924-0E82-4F43-A4A0-3BE94604FF2B}"/>
              </a:ext>
            </a:extLst>
          </p:cNvPr>
          <p:cNvSpPr txBox="1"/>
          <p:nvPr/>
        </p:nvSpPr>
        <p:spPr>
          <a:xfrm>
            <a:off x="347663" y="4231591"/>
            <a:ext cx="12434887" cy="2502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매년 눈에 띄게 성장하는 배달 서비스 시장은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 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요식업 업종의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배달앱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서비스 및 배달대행의 이용률 변화만 살펴보더라도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 성장세를 쉽게 체감할 수 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특히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’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로 인해 외부 활동과 모임이 제한되는 등 이전과 달라진 외부 환경으로 인해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배달 서비스의 이용은 급증했습니다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이를 반증하듯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적극적으로 배달 서비스를 도입한 요식업계에서는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2019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년에 비해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2020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년의 창업대비 폐업건수의 비율이 더욱 낮게 나타났습니다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하지만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요식업종은 다른 업종에 상대적으로 준비가 덜 된 창업자들이 많이 뛰어들어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다른 산업에 비해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폐업률이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높습니다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그렇기에 배달 서비스 시장의 성장세만 보고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준비가 덜 된 상태에서 배달음식전문점을 창업해 몇 년 이내에 폐업하는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업장도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수두룩한 상황입니다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따라서 요식업종의 창업은 만반의 준비를 거쳐 창업을 결정해야 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그러한 준비에 조금이나마 도움이 되었으며 하는 바람에서 저희의 분석이 출발하게 되었습니다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84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-1-3.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</a:t>
              </a:r>
              <a:r>
                <a:rPr lang="ko-KR" altLang="en-US" dirty="0">
                  <a:latin typeface="+mn-ea"/>
                </a:rPr>
                <a:t>와 요식업계 창업</a:t>
              </a:r>
              <a:r>
                <a:rPr lang="en-US" altLang="ko-KR" dirty="0">
                  <a:latin typeface="+mn-ea"/>
                </a:rPr>
                <a:t>/</a:t>
              </a:r>
              <a:r>
                <a:rPr lang="ko-KR" altLang="en-US" dirty="0">
                  <a:latin typeface="+mn-ea"/>
                </a:rPr>
                <a:t>폐업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업종별 수도권지역 창업건수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E8837F-0ABE-4ADB-910E-893EA3392B31}"/>
              </a:ext>
            </a:extLst>
          </p:cNvPr>
          <p:cNvGrpSpPr/>
          <p:nvPr/>
        </p:nvGrpSpPr>
        <p:grpSpPr>
          <a:xfrm>
            <a:off x="2530874" y="1186099"/>
            <a:ext cx="7130251" cy="3971505"/>
            <a:chOff x="2530873" y="1060863"/>
            <a:chExt cx="7130251" cy="3971505"/>
          </a:xfrm>
        </p:grpSpPr>
        <p:pic>
          <p:nvPicPr>
            <p:cNvPr id="11" name="Google Shape;202;p14">
              <a:extLst>
                <a:ext uri="{FF2B5EF4-FFF2-40B4-BE49-F238E27FC236}">
                  <a16:creationId xmlns:a16="http://schemas.microsoft.com/office/drawing/2014/main" id="{965C81CA-D6FA-450C-8834-9632F767687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30873" y="1204792"/>
              <a:ext cx="7130251" cy="382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8E439D-FD88-4E78-B36F-9724A9676F9B}"/>
                </a:ext>
              </a:extLst>
            </p:cNvPr>
            <p:cNvSpPr/>
            <p:nvPr/>
          </p:nvSpPr>
          <p:spPr>
            <a:xfrm>
              <a:off x="3221218" y="1060863"/>
              <a:ext cx="5749559" cy="486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2020 </a:t>
              </a:r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상반기 업종별 수도권지역 창업건수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943465" y="5248261"/>
            <a:ext cx="12434887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수도권지역 업종별 배달 증가율보다는 업종별 배달건수와 더욱 큰 상관관계가 있는 걸로 보입니다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배달데이터의 업종명을 기준으로 창업데이터의 업종명을 수정하는 과정에서 대부분의 업종이 한식에 분류되었기에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수도권지역 업종별 배달 건수에서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순위인 한식이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순위인 치킨을 제치고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창업건수에서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순위를 차지한 것 으로 추측됩니다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+mn-ea"/>
              </a:rPr>
              <a:t>족발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보쌈의 경우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업종별 배달건수에서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순위를 차지한 반면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창업건수는 현저히 적은 수치를 기록했습니다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7946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-1-3.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</a:t>
              </a:r>
              <a:r>
                <a:rPr lang="ko-KR" altLang="en-US" dirty="0">
                  <a:latin typeface="+mn-ea"/>
                </a:rPr>
                <a:t>와 요식업계 창업</a:t>
              </a:r>
              <a:r>
                <a:rPr lang="en-US" altLang="ko-KR" dirty="0">
                  <a:latin typeface="+mn-ea"/>
                </a:rPr>
                <a:t>/</a:t>
              </a:r>
              <a:r>
                <a:rPr lang="ko-KR" altLang="en-US" dirty="0">
                  <a:latin typeface="+mn-ea"/>
                </a:rPr>
                <a:t>폐업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수도권지역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요식업 창업건수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143371-74FD-4CB2-9CEE-D5B9EAF08ABC}"/>
              </a:ext>
            </a:extLst>
          </p:cNvPr>
          <p:cNvGrpSpPr/>
          <p:nvPr/>
        </p:nvGrpSpPr>
        <p:grpSpPr>
          <a:xfrm>
            <a:off x="1905000" y="1180836"/>
            <a:ext cx="8543925" cy="4305716"/>
            <a:chOff x="1724025" y="1257036"/>
            <a:chExt cx="8543925" cy="4305716"/>
          </a:xfrm>
        </p:grpSpPr>
        <p:pic>
          <p:nvPicPr>
            <p:cNvPr id="10" name="Google Shape;210;p15">
              <a:extLst>
                <a:ext uri="{FF2B5EF4-FFF2-40B4-BE49-F238E27FC236}">
                  <a16:creationId xmlns:a16="http://schemas.microsoft.com/office/drawing/2014/main" id="{F1F981E5-5102-4865-B5F9-0747B255D4B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24025" y="1428969"/>
              <a:ext cx="8543925" cy="4133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8E439D-FD88-4E78-B36F-9724A9676F9B}"/>
                </a:ext>
              </a:extLst>
            </p:cNvPr>
            <p:cNvSpPr/>
            <p:nvPr/>
          </p:nvSpPr>
          <p:spPr>
            <a:xfrm>
              <a:off x="2386896" y="1257036"/>
              <a:ext cx="7084831" cy="486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수도권지역</a:t>
              </a:r>
              <a:r>
                <a:rPr lang="en-US" altLang="ko-KR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err="1">
                  <a:solidFill>
                    <a:sysClr val="windowText" lastClr="000000"/>
                  </a:solidFill>
                  <a:latin typeface="+mj-ea"/>
                  <a:ea typeface="+mj-ea"/>
                </a:rPr>
                <a:t>시군구별</a:t>
              </a:r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2020 </a:t>
              </a:r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상반기 요식업 창업건수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2391265" y="5429402"/>
            <a:ext cx="12434887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단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건의 창업건수를 지닌 지역이 가장 많은 창업건수를 지닌 지역이라는 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총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56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개의 지역 중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34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개의 지역에서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창업건수가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건에서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건에 불과했다는 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창업건수가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건에 해당하는 지역이 총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16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개의 지역인 점에서 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데이터의 수가 전체적으로 너무 적어서 창업 추이를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+mn-ea"/>
              </a:rPr>
              <a:t>살펴보는데서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어려움이 있었습니다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46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8;p16">
            <a:extLst>
              <a:ext uri="{FF2B5EF4-FFF2-40B4-BE49-F238E27FC236}">
                <a16:creationId xmlns:a16="http://schemas.microsoft.com/office/drawing/2014/main" id="{15B5AC84-95D6-4D78-9703-86EEF25ED3D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5668" y="1219760"/>
            <a:ext cx="7715607" cy="3588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-1-3.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</a:t>
              </a:r>
              <a:r>
                <a:rPr lang="ko-KR" altLang="en-US" dirty="0">
                  <a:latin typeface="+mn-ea"/>
                </a:rPr>
                <a:t>와 요식업계 창업</a:t>
              </a:r>
              <a:r>
                <a:rPr lang="en-US" altLang="ko-KR" dirty="0">
                  <a:latin typeface="+mn-ea"/>
                </a:rPr>
                <a:t>/</a:t>
              </a:r>
              <a:r>
                <a:rPr lang="ko-KR" altLang="en-US" dirty="0">
                  <a:latin typeface="+mn-ea"/>
                </a:rPr>
                <a:t>폐업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업종별 수도권지역 폐업건수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8E439D-FD88-4E78-B36F-9724A9676F9B}"/>
              </a:ext>
            </a:extLst>
          </p:cNvPr>
          <p:cNvSpPr/>
          <p:nvPr/>
        </p:nvSpPr>
        <p:spPr>
          <a:xfrm>
            <a:off x="3468691" y="1062273"/>
            <a:ext cx="5749559" cy="4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2020 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상반기 업종별 수도권지역 폐업건수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759619" y="4836868"/>
            <a:ext cx="12434887" cy="188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업종별 배달건수와 비슷한 수치로 폐업이 이루어지는 걸로 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업종별 배달건수에서 낮은 순위를 차지했던 배달전문업체와 심부름의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폐업건수를 살펴보면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다른 업종에 비해 현저히 낮은 수치를 기록하고 있다는 점에서 해당 업종에는 배달건수가 큰 영향을 미치지 않은 걸로 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반면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업종별 배달건수에서 낮은 순위를 차지했던 아시안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양식의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폐업건수에서 꽤 높은 순위를 차지했다는 점에서 해당 업종에는 배달건수가 큰 영향을 끼친 걸로 파악됩니다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폐업데이터도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배달데이터의 업종명을 기준으로 업종명을 수정하는 과정에서 대부분의 업종이 한식에 분류되었기에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한식이 폐업건수에서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순위를 차지한 것으로 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42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-1-3. </a:t>
              </a:r>
              <a:r>
                <a:rPr lang="ko-KR" altLang="en-US" dirty="0">
                  <a:latin typeface="+mn-ea"/>
                </a:rPr>
                <a:t>코로나</a:t>
              </a:r>
              <a:r>
                <a:rPr lang="en-US" altLang="ko-KR" dirty="0">
                  <a:latin typeface="+mn-ea"/>
                </a:rPr>
                <a:t>19</a:t>
              </a:r>
              <a:r>
                <a:rPr lang="ko-KR" altLang="en-US" dirty="0">
                  <a:latin typeface="+mn-ea"/>
                </a:rPr>
                <a:t>와 요식업계 창업</a:t>
              </a:r>
              <a:r>
                <a:rPr lang="en-US" altLang="ko-KR" dirty="0">
                  <a:latin typeface="+mn-ea"/>
                </a:rPr>
                <a:t>/</a:t>
              </a:r>
              <a:r>
                <a:rPr lang="ko-KR" altLang="en-US" dirty="0">
                  <a:latin typeface="+mn-ea"/>
                </a:rPr>
                <a:t>폐업 추이 살펴보기</a:t>
              </a:r>
              <a:endParaRPr lang="en-US" altLang="ko-KR" dirty="0">
                <a:latin typeface="+mn-ea"/>
              </a:endParaRPr>
            </a:p>
            <a:p>
              <a:r>
                <a:rPr lang="en-US" altLang="ko-KR" dirty="0">
                  <a:latin typeface="+mn-ea"/>
                </a:rPr>
                <a:t>          : </a:t>
              </a:r>
              <a:r>
                <a:rPr lang="ko-KR" altLang="en-US" dirty="0">
                  <a:latin typeface="+mn-ea"/>
                </a:rPr>
                <a:t>수도권지역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 err="1">
                  <a:latin typeface="+mn-ea"/>
                </a:rPr>
                <a:t>시군구별</a:t>
              </a:r>
              <a:r>
                <a:rPr lang="ko-KR" altLang="en-US" dirty="0">
                  <a:latin typeface="+mn-ea"/>
                </a:rPr>
                <a:t> 요식업 폐업건수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C43AD4-C79D-4806-8F07-F9588ADE38AE}"/>
              </a:ext>
            </a:extLst>
          </p:cNvPr>
          <p:cNvGrpSpPr/>
          <p:nvPr/>
        </p:nvGrpSpPr>
        <p:grpSpPr>
          <a:xfrm>
            <a:off x="1648315" y="1232052"/>
            <a:ext cx="9464775" cy="4512509"/>
            <a:chOff x="943465" y="1146327"/>
            <a:chExt cx="9464775" cy="4512509"/>
          </a:xfrm>
        </p:grpSpPr>
        <p:pic>
          <p:nvPicPr>
            <p:cNvPr id="10" name="Google Shape;226;p17">
              <a:extLst>
                <a:ext uri="{FF2B5EF4-FFF2-40B4-BE49-F238E27FC236}">
                  <a16:creationId xmlns:a16="http://schemas.microsoft.com/office/drawing/2014/main" id="{11143229-987A-4088-86A5-68B7BED47F1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43465" y="1199163"/>
              <a:ext cx="9464775" cy="4459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8E439D-FD88-4E78-B36F-9724A9676F9B}"/>
                </a:ext>
              </a:extLst>
            </p:cNvPr>
            <p:cNvSpPr/>
            <p:nvPr/>
          </p:nvSpPr>
          <p:spPr>
            <a:xfrm>
              <a:off x="2240144" y="1146327"/>
              <a:ext cx="6961006" cy="486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수도권지역</a:t>
              </a:r>
              <a:r>
                <a:rPr lang="en-US" altLang="ko-KR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err="1">
                  <a:solidFill>
                    <a:sysClr val="windowText" lastClr="000000"/>
                  </a:solidFill>
                  <a:latin typeface="+mj-ea"/>
                  <a:ea typeface="+mj-ea"/>
                </a:rPr>
                <a:t>시군구별</a:t>
              </a:r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2020 </a:t>
              </a:r>
              <a:r>
                <a:rPr lang="ko-KR" altLang="en-US" sz="24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상반기 요식업 폐업건수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F2ACF9-EB6B-45F1-8321-EA197208E9FE}"/>
              </a:ext>
            </a:extLst>
          </p:cNvPr>
          <p:cNvSpPr txBox="1"/>
          <p:nvPr/>
        </p:nvSpPr>
        <p:spPr>
          <a:xfrm>
            <a:off x="600565" y="5744561"/>
            <a:ext cx="12434887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총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56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개의 지역 모두 폐업이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+mn-ea"/>
              </a:rPr>
              <a:t>건씩은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발생하였다는 점에서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창업보다는 폐업이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2020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년 상반기 많이 일어났음을 파악할 수 있습니다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창업데이터에 비해 폐업데이터는 폐업의 추이를 살펴보기에 더욱 적절한 데이터로 판단됩니다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763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2615C-5F66-4EA0-94F2-1CAFB91A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16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000" dirty="0">
                <a:latin typeface="+mj-ea"/>
              </a:rPr>
              <a:t>코로나</a:t>
            </a:r>
            <a:r>
              <a:rPr lang="en-US" altLang="ko-KR" sz="6000" dirty="0">
                <a:latin typeface="+mj-ea"/>
              </a:rPr>
              <a:t>19</a:t>
            </a:r>
            <a:r>
              <a:rPr lang="ko-KR" altLang="en-US" sz="6000" dirty="0">
                <a:latin typeface="+mj-ea"/>
              </a:rPr>
              <a:t>와 요식업계 심화분석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-</a:t>
            </a:r>
            <a:r>
              <a:rPr lang="ko-KR" altLang="en-US" dirty="0">
                <a:latin typeface="+mj-ea"/>
              </a:rPr>
              <a:t>업종별로</a:t>
            </a:r>
            <a:r>
              <a:rPr lang="en-US" altLang="ko-KR" dirty="0">
                <a:latin typeface="+mj-ea"/>
              </a:rPr>
              <a:t>-</a:t>
            </a:r>
            <a:endParaRPr lang="ko-KR" altLang="en-US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5CE2EE-C765-4A10-9F5C-43BAC074B859}"/>
              </a:ext>
            </a:extLst>
          </p:cNvPr>
          <p:cNvGrpSpPr/>
          <p:nvPr/>
        </p:nvGrpSpPr>
        <p:grpSpPr>
          <a:xfrm>
            <a:off x="5220202" y="983152"/>
            <a:ext cx="3244301" cy="3307110"/>
            <a:chOff x="5172075" y="756271"/>
            <a:chExt cx="3244301" cy="3307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65BA8E-0CE2-42C2-9AFC-EE486F97BADC}"/>
                </a:ext>
              </a:extLst>
            </p:cNvPr>
            <p:cNvSpPr txBox="1"/>
            <p:nvPr/>
          </p:nvSpPr>
          <p:spPr>
            <a:xfrm>
              <a:off x="5172075" y="7562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tx2"/>
                  </a:solidFill>
                  <a:latin typeface="+mj-ea"/>
                  <a:ea typeface="+mj-ea"/>
                </a:rPr>
                <a:t>2</a:t>
              </a:r>
              <a:endParaRPr lang="ko-KR" altLang="en-US" sz="199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A6D6FB-5F49-49BE-A19E-E1F6CD93911E}"/>
                </a:ext>
              </a:extLst>
            </p:cNvPr>
            <p:cNvSpPr txBox="1"/>
            <p:nvPr/>
          </p:nvSpPr>
          <p:spPr>
            <a:xfrm>
              <a:off x="5358851" y="9086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bg2"/>
                  </a:solidFill>
                  <a:latin typeface="+mj-ea"/>
                  <a:ea typeface="+mj-ea"/>
                </a:rPr>
                <a:t>2</a:t>
              </a:r>
              <a:endParaRPr lang="ko-KR" altLang="en-US" sz="19900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1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59D0A8D-FC79-4FFE-91F0-7DD77C5A63A7}"/>
              </a:ext>
            </a:extLst>
          </p:cNvPr>
          <p:cNvSpPr/>
          <p:nvPr/>
        </p:nvSpPr>
        <p:spPr>
          <a:xfrm>
            <a:off x="2723897" y="6254426"/>
            <a:ext cx="341552" cy="3477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71FBD5-BF8F-4E97-93E4-08EBBB73D7AA}"/>
              </a:ext>
            </a:extLst>
          </p:cNvPr>
          <p:cNvGrpSpPr/>
          <p:nvPr/>
        </p:nvGrpSpPr>
        <p:grpSpPr>
          <a:xfrm>
            <a:off x="2723897" y="476163"/>
            <a:ext cx="7848600" cy="6189595"/>
            <a:chOff x="2303439" y="308808"/>
            <a:chExt cx="7848600" cy="61895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9F2A4-1B90-4C25-81BD-42451F66C8A4}"/>
                </a:ext>
              </a:extLst>
            </p:cNvPr>
            <p:cNvSpPr txBox="1"/>
            <p:nvPr/>
          </p:nvSpPr>
          <p:spPr>
            <a:xfrm>
              <a:off x="2303439" y="6036738"/>
              <a:ext cx="7848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/>
                <a:t>1 </a:t>
              </a:r>
              <a:r>
                <a:rPr lang="en-US" altLang="ko-KR" sz="2400" b="1" dirty="0"/>
                <a:t>  </a:t>
              </a:r>
              <a:r>
                <a:rPr lang="ko-KR" altLang="en-US" sz="2400" b="1" dirty="0"/>
                <a:t>배달건수가 많은 업종 순</a:t>
              </a:r>
              <a:r>
                <a:rPr lang="ko-KR" altLang="en-US" sz="2000" dirty="0"/>
                <a:t>으로 심화 분석을 진행하였습니다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9643D48-6FF3-49E0-B966-1C337EF15B8E}"/>
                </a:ext>
              </a:extLst>
            </p:cNvPr>
            <p:cNvGrpSpPr/>
            <p:nvPr/>
          </p:nvGrpSpPr>
          <p:grpSpPr>
            <a:xfrm>
              <a:off x="2702200" y="308808"/>
              <a:ext cx="5898661" cy="5684663"/>
              <a:chOff x="2702200" y="308808"/>
              <a:chExt cx="5898661" cy="56846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465191-AD74-4E10-8AAE-0D41EBEF2D12}"/>
                  </a:ext>
                </a:extLst>
              </p:cNvPr>
              <p:cNvGrpSpPr/>
              <p:nvPr/>
            </p:nvGrpSpPr>
            <p:grpSpPr>
              <a:xfrm>
                <a:off x="2702200" y="308808"/>
                <a:ext cx="5898661" cy="5508786"/>
                <a:chOff x="2990957" y="370156"/>
                <a:chExt cx="5898661" cy="550878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18AAE6A-6F6F-447D-8D35-8A9FE2BF09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450"/>
                <a:stretch/>
              </p:blipFill>
              <p:spPr>
                <a:xfrm>
                  <a:off x="2990957" y="1102812"/>
                  <a:ext cx="5838825" cy="4776130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5A65BAE-AAEF-4AD0-B7A3-890FCCA1243B}"/>
                    </a:ext>
                  </a:extLst>
                </p:cNvPr>
                <p:cNvSpPr/>
                <p:nvPr/>
              </p:nvSpPr>
              <p:spPr>
                <a:xfrm>
                  <a:off x="3341341" y="1027184"/>
                  <a:ext cx="804398" cy="4351993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5ADBF01-D671-43FE-852D-999062EEF14A}"/>
                    </a:ext>
                  </a:extLst>
                </p:cNvPr>
                <p:cNvSpPr txBox="1"/>
                <p:nvPr/>
              </p:nvSpPr>
              <p:spPr>
                <a:xfrm>
                  <a:off x="3341341" y="370156"/>
                  <a:ext cx="55482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+mj-ea"/>
                      <a:ea typeface="+mj-ea"/>
                    </a:rPr>
                    <a:t>수도권지역</a:t>
                  </a:r>
                  <a:r>
                    <a:rPr lang="en-US" altLang="ko-KR" sz="3200" b="1" dirty="0">
                      <a:latin typeface="+mj-ea"/>
                      <a:ea typeface="+mj-ea"/>
                    </a:rPr>
                    <a:t>, </a:t>
                  </a:r>
                  <a:r>
                    <a:rPr lang="ko-KR" altLang="en-US" sz="3200" b="1" dirty="0">
                      <a:latin typeface="+mj-ea"/>
                      <a:ea typeface="+mj-ea"/>
                    </a:rPr>
                    <a:t>업종별 총 배달건수</a:t>
                  </a:r>
                </a:p>
              </p:txBody>
            </p:sp>
          </p:grp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B026C2-6B62-490F-AB00-DB84ACEEBFDB}"/>
                  </a:ext>
                </a:extLst>
              </p:cNvPr>
              <p:cNvCxnSpPr/>
              <p:nvPr/>
            </p:nvCxnSpPr>
            <p:spPr>
              <a:xfrm flipH="1">
                <a:off x="2805077" y="5317829"/>
                <a:ext cx="247507" cy="6442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FDE1248-2557-4D88-A620-E50885768B81}"/>
                  </a:ext>
                </a:extLst>
              </p:cNvPr>
              <p:cNvSpPr/>
              <p:nvPr/>
            </p:nvSpPr>
            <p:spPr>
              <a:xfrm>
                <a:off x="2729450" y="5792973"/>
                <a:ext cx="192505" cy="2004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A6E2F7-3BD5-405E-AA82-9BFAFC60C3B1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분석에 앞서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D38915-B253-46E8-97F9-6FEEF7557A0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78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9A422DD1-5536-4755-9634-B16D9B331570}"/>
              </a:ext>
            </a:extLst>
          </p:cNvPr>
          <p:cNvSpPr/>
          <p:nvPr/>
        </p:nvSpPr>
        <p:spPr>
          <a:xfrm>
            <a:off x="415712" y="3306708"/>
            <a:ext cx="341552" cy="3477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D693BD-3989-44EB-80AA-7E54C83BBFE0}"/>
              </a:ext>
            </a:extLst>
          </p:cNvPr>
          <p:cNvSpPr/>
          <p:nvPr/>
        </p:nvSpPr>
        <p:spPr>
          <a:xfrm>
            <a:off x="441937" y="1433737"/>
            <a:ext cx="341552" cy="3477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81129F-12C2-4CFF-A57F-E13F47DD4E89}"/>
              </a:ext>
            </a:extLst>
          </p:cNvPr>
          <p:cNvSpPr/>
          <p:nvPr/>
        </p:nvSpPr>
        <p:spPr>
          <a:xfrm>
            <a:off x="427268" y="768275"/>
            <a:ext cx="341552" cy="3477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43D32-E275-48DF-8FC0-C120F2D52268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분석에 앞서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E540E-5E13-438E-A9E6-26CB57AF4E66}"/>
              </a:ext>
            </a:extLst>
          </p:cNvPr>
          <p:cNvSpPr txBox="1"/>
          <p:nvPr/>
        </p:nvSpPr>
        <p:spPr>
          <a:xfrm>
            <a:off x="433104" y="735148"/>
            <a:ext cx="121226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  ‘</a:t>
            </a:r>
            <a:r>
              <a:rPr lang="ko-KR" altLang="en-US" dirty="0"/>
              <a:t>배달 건수 </a:t>
            </a:r>
            <a:r>
              <a:rPr lang="en-US" altLang="ko-KR" dirty="0"/>
              <a:t>&amp; </a:t>
            </a:r>
            <a:r>
              <a:rPr lang="ko-KR" altLang="en-US" dirty="0"/>
              <a:t>배달 증가율</a:t>
            </a:r>
            <a:r>
              <a:rPr lang="en-US" altLang="ko-KR" dirty="0"/>
              <a:t>’,  ‘</a:t>
            </a:r>
            <a:r>
              <a:rPr lang="ko-KR" altLang="en-US" dirty="0"/>
              <a:t>연령대별 인구 비율 </a:t>
            </a:r>
            <a:r>
              <a:rPr lang="en-US" altLang="ko-KR" dirty="0"/>
              <a:t>&amp; </a:t>
            </a:r>
            <a:r>
              <a:rPr lang="ko-KR" altLang="en-US" dirty="0"/>
              <a:t>가구당 가구원수 비율과 배달 증가율 간의 상관관계</a:t>
            </a:r>
            <a:r>
              <a:rPr lang="en-US" altLang="ko-KR" dirty="0"/>
              <a:t>’, </a:t>
            </a:r>
          </a:p>
          <a:p>
            <a:r>
              <a:rPr lang="en-US" altLang="ko-KR" dirty="0"/>
              <a:t>     ‘</a:t>
            </a:r>
            <a:r>
              <a:rPr lang="ko-KR" altLang="en-US" dirty="0"/>
              <a:t>폐업</a:t>
            </a:r>
            <a:r>
              <a:rPr lang="en-US" altLang="ko-KR" dirty="0"/>
              <a:t>’</a:t>
            </a:r>
            <a:r>
              <a:rPr lang="ko-KR" altLang="en-US" dirty="0"/>
              <a:t> 순으로 분석을 진행했습니다</a:t>
            </a:r>
            <a:r>
              <a:rPr lang="en-US" altLang="ko-KR" dirty="0"/>
              <a:t>.</a:t>
            </a:r>
          </a:p>
          <a:p>
            <a:endParaRPr lang="en-US" altLang="ko-KR" sz="900" dirty="0"/>
          </a:p>
          <a:p>
            <a:r>
              <a:rPr lang="en-US" altLang="ko-KR" dirty="0"/>
              <a:t>3   </a:t>
            </a:r>
            <a:r>
              <a:rPr lang="ko-KR" altLang="en-US" dirty="0"/>
              <a:t>연령대 및 가구당 가구원수와 배달건수 간의 상관관계 파악에 있어서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배달건수가 아닌 </a:t>
            </a:r>
            <a:r>
              <a:rPr lang="ko-KR" altLang="en-US" sz="2000" b="1" dirty="0"/>
              <a:t>증가율</a:t>
            </a:r>
            <a:r>
              <a:rPr lang="ko-KR" altLang="en-US" dirty="0"/>
              <a:t>을 살펴본 이유는 </a:t>
            </a:r>
            <a:endParaRPr lang="en-US" altLang="ko-KR" dirty="0"/>
          </a:p>
          <a:p>
            <a:r>
              <a:rPr lang="en-US" altLang="ko-KR" b="1" dirty="0"/>
              <a:t>      </a:t>
            </a:r>
            <a:r>
              <a:rPr lang="ko-KR" altLang="en-US" sz="2000" b="1" dirty="0"/>
              <a:t>실질적인 배달의 증가세</a:t>
            </a:r>
            <a:r>
              <a:rPr lang="ko-KR" altLang="en-US" dirty="0"/>
              <a:t>와 연령대 및 가구원수의 비율 간의 상관관계를 알아보기 위해서 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  <a:r>
              <a:rPr lang="ko-KR" altLang="en-US" b="1" dirty="0"/>
              <a:t>유의미한 상관관계가 나타나지 않은 경우</a:t>
            </a:r>
            <a:r>
              <a:rPr lang="en-US" altLang="ko-KR" b="1" dirty="0"/>
              <a:t>, </a:t>
            </a:r>
            <a:r>
              <a:rPr lang="ko-KR" altLang="en-US" b="1" dirty="0"/>
              <a:t>분석에 따로 언급하진 않았습니다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     </a:t>
            </a: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유의미한 상관관계가 나타난 경우</a:t>
            </a:r>
            <a:r>
              <a:rPr lang="en-US" altLang="ko-KR" b="1" dirty="0"/>
              <a:t>, </a:t>
            </a:r>
            <a:r>
              <a:rPr lang="ko-KR" altLang="en-US" b="1" dirty="0"/>
              <a:t>대부분의 업종이 연령대와의 상관관계가 도출되었으며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      가구수와 유의미한 상관관계가 도출된 업종은 </a:t>
            </a:r>
            <a:r>
              <a:rPr lang="ko-KR" altLang="en-US" b="1" dirty="0" err="1"/>
              <a:t>족발</a:t>
            </a:r>
            <a:r>
              <a:rPr lang="en-US" altLang="ko-KR" b="1" dirty="0"/>
              <a:t>/</a:t>
            </a:r>
            <a:r>
              <a:rPr lang="ko-KR" altLang="en-US" b="1" dirty="0"/>
              <a:t>보쌈</a:t>
            </a:r>
            <a:r>
              <a:rPr lang="en-US" altLang="ko-KR" sz="1200" dirty="0"/>
              <a:t>(_</a:t>
            </a:r>
            <a:r>
              <a:rPr lang="ko-KR" altLang="en-US" sz="1200" dirty="0"/>
              <a:t>유일하게 연령대와 가구수 모두 상관관계가 도출된 업종</a:t>
            </a:r>
            <a:r>
              <a:rPr lang="en-US" altLang="ko-KR" sz="1200" dirty="0"/>
              <a:t>)</a:t>
            </a:r>
            <a:r>
              <a:rPr lang="en-US" altLang="ko-KR" b="1" dirty="0"/>
              <a:t>, </a:t>
            </a:r>
            <a:r>
              <a:rPr lang="ko-KR" altLang="en-US" b="1" dirty="0"/>
              <a:t>도시락 뿐이었습니다</a:t>
            </a:r>
            <a:r>
              <a:rPr lang="en-US" altLang="ko-KR" b="1" dirty="0"/>
              <a:t>. </a:t>
            </a:r>
          </a:p>
          <a:p>
            <a:endParaRPr lang="en-US" altLang="ko-KR" sz="900" dirty="0"/>
          </a:p>
          <a:p>
            <a:r>
              <a:rPr lang="en-US" altLang="ko-KR" dirty="0"/>
              <a:t>4 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창업</a:t>
            </a:r>
            <a:r>
              <a:rPr lang="en-US" altLang="ko-KR" sz="2000" b="1" dirty="0"/>
              <a:t>’</a:t>
            </a:r>
            <a:r>
              <a:rPr lang="ko-KR" altLang="en-US" b="1" dirty="0"/>
              <a:t>과 관련된 분석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업종별로 </a:t>
            </a:r>
            <a:r>
              <a:rPr lang="ko-KR" altLang="en-US" dirty="0" err="1"/>
              <a:t>시군구별</a:t>
            </a:r>
            <a:r>
              <a:rPr lang="ko-KR" altLang="en-US" dirty="0"/>
              <a:t> 창업건수를 살펴본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    아래 그래프들과 같이</a:t>
            </a:r>
            <a:r>
              <a:rPr lang="en-US" altLang="ko-KR" dirty="0"/>
              <a:t>, </a:t>
            </a:r>
            <a:r>
              <a:rPr lang="ko-KR" altLang="en-US" dirty="0"/>
              <a:t>거의 대부분의 지역에서 창업건수가 존재하지 않았으며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                        </a:t>
            </a:r>
            <a:r>
              <a:rPr lang="ko-KR" altLang="en-US" dirty="0"/>
              <a:t>창업건수가 존재하다 하더라도 지역별로 </a:t>
            </a:r>
            <a:r>
              <a:rPr lang="en-US" altLang="ko-KR" dirty="0"/>
              <a:t>1</a:t>
            </a:r>
            <a:r>
              <a:rPr lang="ko-KR" altLang="en-US" dirty="0"/>
              <a:t>건에서 </a:t>
            </a:r>
            <a:r>
              <a:rPr lang="en-US" altLang="ko-KR" dirty="0"/>
              <a:t>2</a:t>
            </a:r>
            <a:r>
              <a:rPr lang="ko-KR" altLang="en-US" dirty="0"/>
              <a:t>건에 불과하였기에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본 데이터로 </a:t>
            </a:r>
            <a:r>
              <a:rPr lang="ko-KR" altLang="en-US" sz="2000" b="1" dirty="0"/>
              <a:t>창업 추이를 분석하는 것은 별 의미가 없다고 판단</a:t>
            </a:r>
            <a:r>
              <a:rPr lang="ko-KR" altLang="en-US" dirty="0"/>
              <a:t>하였습니다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그렇기에 창업에 관한 자세한 </a:t>
            </a:r>
            <a:r>
              <a:rPr lang="ko-KR" altLang="en-US" b="1" dirty="0"/>
              <a:t>설명은 생략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endParaRPr lang="ko-KR" altLang="en-US" sz="2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B61932-0858-43BC-AA10-B49A0E91B043}"/>
              </a:ext>
            </a:extLst>
          </p:cNvPr>
          <p:cNvGrpSpPr/>
          <p:nvPr/>
        </p:nvGrpSpPr>
        <p:grpSpPr>
          <a:xfrm>
            <a:off x="198805" y="3826643"/>
            <a:ext cx="11827107" cy="2861942"/>
            <a:chOff x="181553" y="3900146"/>
            <a:chExt cx="11827107" cy="286194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23158CF-DCD8-4B43-BA29-1E21EC23D329}"/>
                </a:ext>
              </a:extLst>
            </p:cNvPr>
            <p:cNvGrpSpPr/>
            <p:nvPr/>
          </p:nvGrpSpPr>
          <p:grpSpPr>
            <a:xfrm>
              <a:off x="487667" y="4854968"/>
              <a:ext cx="11390367" cy="1907120"/>
              <a:chOff x="487667" y="4850615"/>
              <a:chExt cx="11390367" cy="190712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643A36F-EE11-4510-9D03-90660EA8B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87514" y="4859621"/>
                <a:ext cx="3790520" cy="189811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61465EB-E383-49A1-A024-3AFBAD7CA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4009" y="4861468"/>
                <a:ext cx="3605225" cy="184376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BE87464-EDD9-4D84-8859-300E5730F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667" y="4850615"/>
                <a:ext cx="3385202" cy="1865473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9E9488-C6CC-4D10-9670-6212272D27CA}"/>
                </a:ext>
              </a:extLst>
            </p:cNvPr>
            <p:cNvSpPr/>
            <p:nvPr/>
          </p:nvSpPr>
          <p:spPr>
            <a:xfrm>
              <a:off x="183337" y="4839763"/>
              <a:ext cx="11825323" cy="189811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0CE5829-AB08-4D77-9D5D-ED8C73C38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53" y="4003634"/>
              <a:ext cx="509377" cy="8361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831293-CC24-48BD-AAB8-A7AA2467DD59}"/>
                </a:ext>
              </a:extLst>
            </p:cNvPr>
            <p:cNvSpPr/>
            <p:nvPr/>
          </p:nvSpPr>
          <p:spPr>
            <a:xfrm>
              <a:off x="612025" y="3900146"/>
              <a:ext cx="192505" cy="2004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2629CFC-7900-4CB1-ACE7-C5ACD386344C}"/>
                </a:ext>
              </a:extLst>
            </p:cNvPr>
            <p:cNvCxnSpPr/>
            <p:nvPr/>
          </p:nvCxnSpPr>
          <p:spPr>
            <a:xfrm>
              <a:off x="4008235" y="4863974"/>
              <a:ext cx="0" cy="189811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1BD8EE5-7495-42D6-BE7C-9111D6F4E3E0}"/>
                </a:ext>
              </a:extLst>
            </p:cNvPr>
            <p:cNvCxnSpPr/>
            <p:nvPr/>
          </p:nvCxnSpPr>
          <p:spPr>
            <a:xfrm>
              <a:off x="7948863" y="4822327"/>
              <a:ext cx="0" cy="189811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6DC2BB-108F-4990-92FB-F3F1810C4AC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70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E65A2-259F-4F17-82D2-9BEB70FC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824270"/>
            <a:ext cx="5048250" cy="1092200"/>
          </a:xfrm>
        </p:spPr>
        <p:txBody>
          <a:bodyPr>
            <a:normAutofit fontScale="90000"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🍗치킨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i="0" dirty="0">
                <a:solidFill>
                  <a:srgbClr val="000000"/>
                </a:solidFill>
                <a:effectLst/>
                <a:latin typeface="Helvetica Neue"/>
              </a:rPr>
              <a:t>서울</a:t>
            </a:r>
            <a:b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DBBDD-71D4-481A-9295-FBDC1A89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03" y="5541018"/>
            <a:ext cx="12012073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+mn-ea"/>
              </a:rPr>
              <a:t>구로구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' 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+mn-ea"/>
              </a:rPr>
              <a:t>가 압도적으로 높은 배달건수를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기록하였으며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‘금천구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은평구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도봉구’였습니다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오직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를 제외한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지역 모두 증가세를 보였습니다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증가율 상위 지역에서 인구대비 증가 건수 상위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위에 들지 않는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관악구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0DCE0-6B62-4BD4-9546-B6CFF7D8906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ABE3D8-A234-449F-8E78-0ABAE2E6D975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E4126-8B39-4F34-BB1E-B814385E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8" y="1337094"/>
            <a:ext cx="11653542" cy="41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CE1477D-A6C5-4ECA-BEFD-938F212C0DC7}"/>
              </a:ext>
            </a:extLst>
          </p:cNvPr>
          <p:cNvSpPr txBox="1">
            <a:spLocks/>
          </p:cNvSpPr>
          <p:nvPr/>
        </p:nvSpPr>
        <p:spPr>
          <a:xfrm>
            <a:off x="338138" y="796766"/>
            <a:ext cx="504825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🍗치킨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D95314-765B-4A03-8B78-B580E0F2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5539658"/>
            <a:ext cx="12012073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의정부시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가 압도적으로 높은 배달건수를 기록하였으며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포천시’였습니다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를 제외한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지역은 코로나 이후 증가세를 보였습니다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indent="0" algn="l"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증가율 상위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지역 중 에서 인구대비 증가 건수 상위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위에 들지 않는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평택시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파주시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화성시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2BFFD-6E90-49C2-8EF8-8223E8D5B49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05F6A1-E40D-4711-A416-741E975E0B53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CB0585-2BBF-482E-B6D3-A8D59094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0" y="1343766"/>
            <a:ext cx="11701516" cy="417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49B167-3250-4595-AB68-710BC811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" t="14042" r="1"/>
          <a:stretch/>
        </p:blipFill>
        <p:spPr>
          <a:xfrm>
            <a:off x="378980" y="1134406"/>
            <a:ext cx="10875702" cy="50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4CF41-C907-4378-A550-962CBB934339}"/>
              </a:ext>
            </a:extLst>
          </p:cNvPr>
          <p:cNvSpPr txBox="1"/>
          <p:nvPr/>
        </p:nvSpPr>
        <p:spPr>
          <a:xfrm>
            <a:off x="76811" y="6188875"/>
            <a:ext cx="120533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송파구가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강동구가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양천구와 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지역에서는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성남시가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지역에서는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773F9C-8CCF-4C29-947B-B31FBFA27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8775" y="5572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sz="3600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sz="3600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sz="3600" b="1" dirty="0">
                <a:solidFill>
                  <a:srgbClr val="000000"/>
                </a:solidFill>
                <a:latin typeface="Helvetica Neue"/>
              </a:rPr>
              <a:t>🍗치킨 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F31AB-4463-4D0A-8FE4-AE91DA33CBAE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2B49AA-D8EE-4094-8B6A-C03A4D957C30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9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EA6CA4-DDCB-4FAD-9E35-EF5C55BCD287}"/>
              </a:ext>
            </a:extLst>
          </p:cNvPr>
          <p:cNvGrpSpPr/>
          <p:nvPr/>
        </p:nvGrpSpPr>
        <p:grpSpPr>
          <a:xfrm>
            <a:off x="0" y="95912"/>
            <a:ext cx="10096500" cy="604386"/>
            <a:chOff x="0" y="95912"/>
            <a:chExt cx="10096500" cy="6043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14F824-817F-48C7-B598-E3C0CA8F76CF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/>
                <a:t>📄</a:t>
              </a:r>
              <a:r>
                <a:rPr lang="ko-KR" altLang="en-US" sz="3200" dirty="0">
                  <a:latin typeface="+mj-ea"/>
                  <a:ea typeface="+mj-ea"/>
                </a:rPr>
                <a:t>목차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9AC864-E136-47F9-839A-DF67233CE466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rgbClr val="2F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6572D2-02EA-4F52-B630-993747887933}"/>
              </a:ext>
            </a:extLst>
          </p:cNvPr>
          <p:cNvGrpSpPr/>
          <p:nvPr/>
        </p:nvGrpSpPr>
        <p:grpSpPr>
          <a:xfrm>
            <a:off x="370309" y="704260"/>
            <a:ext cx="12111037" cy="1228446"/>
            <a:chOff x="303635" y="867674"/>
            <a:chExt cx="12111037" cy="122844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22E3EE2-2425-4483-8E38-94AEBEDF6795}"/>
                </a:ext>
              </a:extLst>
            </p:cNvPr>
            <p:cNvSpPr/>
            <p:nvPr/>
          </p:nvSpPr>
          <p:spPr>
            <a:xfrm>
              <a:off x="303635" y="867674"/>
              <a:ext cx="10697382" cy="1005269"/>
            </a:xfrm>
            <a:prstGeom prst="roundRect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31294B-DFAF-44DE-895A-873B687903CA}"/>
                </a:ext>
              </a:extLst>
            </p:cNvPr>
            <p:cNvSpPr txBox="1"/>
            <p:nvPr/>
          </p:nvSpPr>
          <p:spPr>
            <a:xfrm>
              <a:off x="336972" y="911180"/>
              <a:ext cx="12077700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400" dirty="0"/>
                <a:t>본 분석은 배달데이터에서 가장 많은 비율을 차지한 서울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경기지역으로 분석 범위를 한정하여 배달문화 및 요식업계의 창업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폐업을 살펴본 것으로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pPr>
                <a:lnSpc>
                  <a:spcPct val="125000"/>
                </a:lnSpc>
              </a:pPr>
              <a:r>
                <a:rPr lang="ko-KR" altLang="en-US" sz="1400" dirty="0"/>
                <a:t>지역을 </a:t>
              </a:r>
              <a:r>
                <a:rPr lang="ko-KR" altLang="en-US" sz="1400" dirty="0" err="1"/>
                <a:t>시군구로</a:t>
              </a:r>
              <a:r>
                <a:rPr lang="ko-KR" altLang="en-US" sz="1400" dirty="0"/>
                <a:t> 세분화 하고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요식업 업종별로 세분화하여 진행한 분석결과가 담겨있습니다</a:t>
              </a:r>
              <a:r>
                <a:rPr lang="en-US" altLang="ko-KR" sz="1400" dirty="0"/>
                <a:t>. 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400" dirty="0"/>
                <a:t>더불어 지역별 인구 특성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예</a:t>
              </a:r>
              <a:r>
                <a:rPr lang="en-US" altLang="ko-KR" sz="1100" dirty="0"/>
                <a:t>_</a:t>
              </a:r>
              <a:r>
                <a:rPr lang="ko-KR" altLang="en-US" sz="1100" dirty="0"/>
                <a:t>가구수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연령대분포비율</a:t>
              </a:r>
              <a:r>
                <a:rPr lang="en-US" altLang="ko-KR" sz="1100" dirty="0"/>
                <a:t>, ...) </a:t>
              </a:r>
              <a:r>
                <a:rPr lang="ko-KR" altLang="en-US" sz="1400" dirty="0"/>
                <a:t>에 따른 배달 문화의 변화 및 창업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폐업의 관계를 살펴본 내용이 담겨있습니다</a:t>
              </a:r>
              <a:r>
                <a:rPr lang="en-US" altLang="ko-KR" sz="1400" dirty="0"/>
                <a:t>.</a:t>
              </a:r>
            </a:p>
            <a:p>
              <a:endParaRPr lang="en-US" altLang="ko-KR" sz="16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56F50-D00A-4D3D-B7A8-3C5DC7819955}"/>
              </a:ext>
            </a:extLst>
          </p:cNvPr>
          <p:cNvGrpSpPr/>
          <p:nvPr/>
        </p:nvGrpSpPr>
        <p:grpSpPr>
          <a:xfrm>
            <a:off x="250708" y="1646023"/>
            <a:ext cx="5757862" cy="1207711"/>
            <a:chOff x="338138" y="2189587"/>
            <a:chExt cx="5757862" cy="120771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493A28-B274-4667-B74B-699EFA57132B}"/>
                </a:ext>
              </a:extLst>
            </p:cNvPr>
            <p:cNvGrpSpPr/>
            <p:nvPr/>
          </p:nvGrpSpPr>
          <p:grpSpPr>
            <a:xfrm>
              <a:off x="338138" y="2189587"/>
              <a:ext cx="3124200" cy="1207711"/>
              <a:chOff x="5172075" y="756271"/>
              <a:chExt cx="3124200" cy="120771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CE8142-CC5D-4339-BB13-6120B785162F}"/>
                  </a:ext>
                </a:extLst>
              </p:cNvPr>
              <p:cNvSpPr txBox="1"/>
              <p:nvPr/>
            </p:nvSpPr>
            <p:spPr>
              <a:xfrm>
                <a:off x="5172075" y="756271"/>
                <a:ext cx="30575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tx2"/>
                    </a:solidFill>
                    <a:latin typeface="+mj-ea"/>
                    <a:ea typeface="+mj-ea"/>
                  </a:rPr>
                  <a:t>0</a:t>
                </a:r>
                <a:endParaRPr lang="ko-KR" altLang="en-US" sz="66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D04BB-1BA7-4EF9-9D6F-6159854E43F4}"/>
                  </a:ext>
                </a:extLst>
              </p:cNvPr>
              <p:cNvSpPr txBox="1"/>
              <p:nvPr/>
            </p:nvSpPr>
            <p:spPr>
              <a:xfrm>
                <a:off x="5238750" y="763653"/>
                <a:ext cx="30575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solidFill>
                      <a:schemeClr val="bg2"/>
                    </a:solidFill>
                    <a:latin typeface="+mj-ea"/>
                    <a:ea typeface="+mj-ea"/>
                  </a:rPr>
                  <a:t>0</a:t>
                </a:r>
                <a:endParaRPr lang="ko-KR" altLang="en-US" sz="7200" dirty="0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8E3C34-6AC0-45C3-91DC-E77B683CCFFD}"/>
                </a:ext>
              </a:extLst>
            </p:cNvPr>
            <p:cNvSpPr txBox="1"/>
            <p:nvPr/>
          </p:nvSpPr>
          <p:spPr>
            <a:xfrm>
              <a:off x="1143000" y="2374185"/>
              <a:ext cx="495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lt"/>
                  <a:ea typeface="나눔스퀘어라운드 Bold" panose="020B0600000101010101" pitchFamily="50" charset="-127"/>
                </a:rPr>
                <a:t>활용</a:t>
              </a:r>
              <a:r>
                <a:rPr lang="en-US" altLang="ko-KR" sz="2400" dirty="0">
                  <a:latin typeface="+mj-lt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 dirty="0">
                  <a:latin typeface="+mj-lt"/>
                  <a:ea typeface="나눔스퀘어라운드 Bold" panose="020B0600000101010101" pitchFamily="50" charset="-127"/>
                </a:rPr>
                <a:t>데이터 소개 및 데이터 </a:t>
              </a:r>
              <a:r>
                <a:rPr lang="ko-KR" altLang="en-US" sz="2400" dirty="0" err="1">
                  <a:latin typeface="+mj-lt"/>
                  <a:ea typeface="나눔스퀘어라운드 Bold" panose="020B0600000101010101" pitchFamily="50" charset="-127"/>
                </a:rPr>
                <a:t>전처리</a:t>
              </a:r>
              <a:endParaRPr lang="ko-KR" altLang="en-US" sz="2400" dirty="0">
                <a:latin typeface="+mj-lt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ACD565-20AF-4917-A438-57040B37AAFF}"/>
              </a:ext>
            </a:extLst>
          </p:cNvPr>
          <p:cNvGrpSpPr/>
          <p:nvPr/>
        </p:nvGrpSpPr>
        <p:grpSpPr>
          <a:xfrm>
            <a:off x="824589" y="2298100"/>
            <a:ext cx="8391526" cy="1492949"/>
            <a:chOff x="304800" y="3280632"/>
            <a:chExt cx="8391526" cy="149294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73340C-A64F-4A6E-B386-F93DF73D350F}"/>
                </a:ext>
              </a:extLst>
            </p:cNvPr>
            <p:cNvGrpSpPr/>
            <p:nvPr/>
          </p:nvGrpSpPr>
          <p:grpSpPr>
            <a:xfrm>
              <a:off x="304800" y="3565870"/>
              <a:ext cx="3124200" cy="1207711"/>
              <a:chOff x="5172075" y="1073828"/>
              <a:chExt cx="3124200" cy="120771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B0262C-E881-41E1-A050-8A49D67843EF}"/>
                  </a:ext>
                </a:extLst>
              </p:cNvPr>
              <p:cNvSpPr txBox="1"/>
              <p:nvPr/>
            </p:nvSpPr>
            <p:spPr>
              <a:xfrm>
                <a:off x="5172075" y="1073828"/>
                <a:ext cx="30575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tx2"/>
                    </a:solidFill>
                    <a:latin typeface="+mj-ea"/>
                    <a:ea typeface="+mj-ea"/>
                  </a:rPr>
                  <a:t>1</a:t>
                </a:r>
                <a:endParaRPr lang="ko-KR" altLang="en-US" sz="66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167F49-BE34-4670-8616-6B39296DFE10}"/>
                  </a:ext>
                </a:extLst>
              </p:cNvPr>
              <p:cNvSpPr txBox="1"/>
              <p:nvPr/>
            </p:nvSpPr>
            <p:spPr>
              <a:xfrm>
                <a:off x="5238750" y="1081210"/>
                <a:ext cx="30575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solidFill>
                      <a:schemeClr val="bg2"/>
                    </a:solidFill>
                    <a:latin typeface="+mj-ea"/>
                    <a:ea typeface="+mj-ea"/>
                  </a:rPr>
                  <a:t>1</a:t>
                </a:r>
                <a:endParaRPr lang="ko-KR" altLang="en-US" sz="7200" dirty="0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6DF2CF-53CD-4080-9053-545FADE5BDCF}"/>
                </a:ext>
              </a:extLst>
            </p:cNvPr>
            <p:cNvSpPr txBox="1"/>
            <p:nvPr/>
          </p:nvSpPr>
          <p:spPr>
            <a:xfrm>
              <a:off x="1142999" y="3280632"/>
              <a:ext cx="75533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</a:t>
              </a:r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</a:t>
              </a: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배달문화</a:t>
              </a:r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요식업계 가볍게 훑어보기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2000" dirty="0">
                  <a:latin typeface="+mn-ea"/>
                </a:rPr>
                <a:t>-1-1. </a:t>
              </a:r>
              <a:r>
                <a:rPr lang="ko-KR" altLang="en-US" sz="2000" dirty="0">
                  <a:latin typeface="+mn-ea"/>
                </a:rPr>
                <a:t>배달건수와의 상관관계를 위한 인구수</a:t>
              </a:r>
              <a:r>
                <a:rPr lang="en-US" altLang="ko-KR" sz="2000" dirty="0">
                  <a:latin typeface="+mn-ea"/>
                </a:rPr>
                <a:t>, </a:t>
              </a:r>
              <a:r>
                <a:rPr lang="ko-KR" altLang="en-US" sz="2000" dirty="0">
                  <a:latin typeface="+mn-ea"/>
                </a:rPr>
                <a:t>연령대 추이 살펴보기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-1-2. </a:t>
              </a:r>
              <a:r>
                <a:rPr lang="ko-KR" altLang="en-US" sz="2000" dirty="0">
                  <a:latin typeface="+mn-ea"/>
                </a:rPr>
                <a:t>코로나</a:t>
              </a:r>
              <a:r>
                <a:rPr lang="en-US" altLang="ko-KR" sz="2000" dirty="0">
                  <a:latin typeface="+mn-ea"/>
                </a:rPr>
                <a:t>19 </a:t>
              </a:r>
              <a:r>
                <a:rPr lang="ko-KR" altLang="en-US" sz="2000" dirty="0">
                  <a:latin typeface="+mn-ea"/>
                </a:rPr>
                <a:t>전후 배달 추이 살펴보기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-1-3. </a:t>
              </a:r>
              <a:r>
                <a:rPr lang="ko-KR" altLang="en-US" sz="2000" dirty="0">
                  <a:latin typeface="+mn-ea"/>
                </a:rPr>
                <a:t>코로나</a:t>
              </a:r>
              <a:r>
                <a:rPr lang="en-US" altLang="ko-KR" sz="2000" dirty="0">
                  <a:latin typeface="+mn-ea"/>
                </a:rPr>
                <a:t>19</a:t>
              </a:r>
              <a:r>
                <a:rPr lang="ko-KR" altLang="en-US" sz="2000" dirty="0">
                  <a:latin typeface="+mn-ea"/>
                </a:rPr>
                <a:t>와 요식업계 창업</a:t>
              </a:r>
              <a:r>
                <a:rPr lang="en-US" altLang="ko-KR" sz="2000" dirty="0">
                  <a:latin typeface="+mn-ea"/>
                </a:rPr>
                <a:t>/</a:t>
              </a:r>
              <a:r>
                <a:rPr lang="ko-KR" altLang="en-US" sz="2000" dirty="0">
                  <a:latin typeface="+mn-ea"/>
                </a:rPr>
                <a:t>폐업 추이 살펴보기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3A9A63-3834-4926-8B41-DCCE6FF763BB}"/>
              </a:ext>
            </a:extLst>
          </p:cNvPr>
          <p:cNvGrpSpPr/>
          <p:nvPr/>
        </p:nvGrpSpPr>
        <p:grpSpPr>
          <a:xfrm>
            <a:off x="1403233" y="3808134"/>
            <a:ext cx="11496674" cy="1840504"/>
            <a:chOff x="2524125" y="4295968"/>
            <a:chExt cx="11496674" cy="18405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D230A23-0C10-48C5-B8BB-863741558657}"/>
                </a:ext>
              </a:extLst>
            </p:cNvPr>
            <p:cNvGrpSpPr/>
            <p:nvPr/>
          </p:nvGrpSpPr>
          <p:grpSpPr>
            <a:xfrm>
              <a:off x="2524125" y="4377199"/>
              <a:ext cx="3124200" cy="1200329"/>
              <a:chOff x="5172075" y="1013101"/>
              <a:chExt cx="3124200" cy="12003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3B14C7-CC92-4DBC-8E39-CDB1A01563B4}"/>
                  </a:ext>
                </a:extLst>
              </p:cNvPr>
              <p:cNvSpPr txBox="1"/>
              <p:nvPr/>
            </p:nvSpPr>
            <p:spPr>
              <a:xfrm>
                <a:off x="5172075" y="1022971"/>
                <a:ext cx="30575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tx2"/>
                    </a:solidFill>
                    <a:latin typeface="+mj-ea"/>
                    <a:ea typeface="+mj-ea"/>
                  </a:rPr>
                  <a:t>2</a:t>
                </a:r>
                <a:endParaRPr lang="ko-KR" altLang="en-US" sz="66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34E85F-BD04-4AC6-A76D-8430EA8B3792}"/>
                  </a:ext>
                </a:extLst>
              </p:cNvPr>
              <p:cNvSpPr txBox="1"/>
              <p:nvPr/>
            </p:nvSpPr>
            <p:spPr>
              <a:xfrm>
                <a:off x="5238750" y="1013101"/>
                <a:ext cx="30575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solidFill>
                      <a:schemeClr val="bg2"/>
                    </a:solidFill>
                    <a:latin typeface="+mj-ea"/>
                    <a:ea typeface="+mj-ea"/>
                  </a:rPr>
                  <a:t>2</a:t>
                </a:r>
                <a:endParaRPr lang="ko-KR" altLang="en-US" sz="7200" dirty="0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EBD4DF-D832-4FA7-AE4B-CAFEDECAEA91}"/>
                </a:ext>
              </a:extLst>
            </p:cNvPr>
            <p:cNvSpPr txBox="1"/>
            <p:nvPr/>
          </p:nvSpPr>
          <p:spPr>
            <a:xfrm>
              <a:off x="3386137" y="4295968"/>
              <a:ext cx="10634662" cy="1840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5000"/>
                </a:lnSpc>
              </a:pP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</a:t>
              </a:r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</a:t>
              </a: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요식업계 심화분석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65000"/>
                </a:lnSpc>
              </a:pP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업종별로 살펴보기</a:t>
              </a: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2000" dirty="0">
                  <a:latin typeface="+mn-ea"/>
                </a:rPr>
                <a:t>-2-1. </a:t>
              </a:r>
              <a:r>
                <a:rPr lang="ko-KR" altLang="en-US" sz="2000" dirty="0">
                  <a:latin typeface="+mn-ea"/>
                </a:rPr>
                <a:t>지역별 배달 건수</a:t>
              </a:r>
              <a:r>
                <a:rPr lang="en-US" altLang="ko-KR" sz="2000" dirty="0">
                  <a:latin typeface="+mn-ea"/>
                </a:rPr>
                <a:t> &amp; </a:t>
              </a:r>
              <a:r>
                <a:rPr lang="ko-KR" altLang="en-US" sz="2000" dirty="0">
                  <a:latin typeface="+mn-ea"/>
                </a:rPr>
                <a:t>배달 증가율 순위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-2-2. </a:t>
              </a:r>
              <a:r>
                <a:rPr lang="ko-KR" altLang="en-US" sz="2000" dirty="0">
                  <a:latin typeface="+mn-ea"/>
                </a:rPr>
                <a:t>상관관계 분석 </a:t>
              </a:r>
              <a:r>
                <a:rPr lang="en-US" altLang="ko-KR" sz="2000" dirty="0">
                  <a:latin typeface="+mn-ea"/>
                </a:rPr>
                <a:t>- </a:t>
              </a:r>
              <a:r>
                <a:rPr lang="ko-KR" altLang="en-US" sz="2000" dirty="0">
                  <a:latin typeface="+mn-ea"/>
                </a:rPr>
                <a:t>연령대별 인구 비율</a:t>
              </a:r>
              <a:r>
                <a:rPr lang="en-US" altLang="ko-KR" sz="2000" dirty="0">
                  <a:latin typeface="+mn-ea"/>
                </a:rPr>
                <a:t>&amp;</a:t>
              </a:r>
              <a:r>
                <a:rPr lang="ko-KR" altLang="en-US" sz="2000" dirty="0">
                  <a:latin typeface="+mn-ea"/>
                </a:rPr>
                <a:t>배달 증가율 </a:t>
              </a:r>
              <a:r>
                <a:rPr lang="en-US" altLang="ko-KR" sz="2000" dirty="0">
                  <a:latin typeface="+mn-ea"/>
                </a:rPr>
                <a:t>, </a:t>
              </a:r>
              <a:r>
                <a:rPr lang="ko-KR" altLang="en-US" sz="2000" dirty="0">
                  <a:latin typeface="+mn-ea"/>
                </a:rPr>
                <a:t>가구당 가구원수 비율</a:t>
              </a:r>
              <a:r>
                <a:rPr lang="en-US" altLang="ko-KR" sz="2000" dirty="0">
                  <a:latin typeface="+mn-ea"/>
                </a:rPr>
                <a:t>&amp;</a:t>
              </a:r>
              <a:r>
                <a:rPr lang="ko-KR" altLang="en-US" sz="2000" dirty="0">
                  <a:latin typeface="+mn-ea"/>
                </a:rPr>
                <a:t>배달 증가율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-2-3. </a:t>
              </a:r>
              <a:r>
                <a:rPr lang="ko-KR" altLang="en-US" sz="2000" dirty="0">
                  <a:latin typeface="+mn-ea"/>
                </a:rPr>
                <a:t>해당 업종 창업 분석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-2-4. </a:t>
              </a:r>
              <a:r>
                <a:rPr lang="ko-KR" altLang="en-US" sz="2000" dirty="0">
                  <a:latin typeface="+mn-ea"/>
                </a:rPr>
                <a:t>해당 업종 폐업 분석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3C5687-1A51-4C62-8875-CD1BC0FE6EDE}"/>
              </a:ext>
            </a:extLst>
          </p:cNvPr>
          <p:cNvGrpSpPr/>
          <p:nvPr/>
        </p:nvGrpSpPr>
        <p:grpSpPr>
          <a:xfrm>
            <a:off x="2161952" y="5468916"/>
            <a:ext cx="5719761" cy="1574374"/>
            <a:chOff x="404813" y="5509680"/>
            <a:chExt cx="5719761" cy="157437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E5985AE-25AF-423A-8E93-483C457F2208}"/>
                </a:ext>
              </a:extLst>
            </p:cNvPr>
            <p:cNvGrpSpPr/>
            <p:nvPr/>
          </p:nvGrpSpPr>
          <p:grpSpPr>
            <a:xfrm>
              <a:off x="404813" y="5509680"/>
              <a:ext cx="3124200" cy="1207711"/>
              <a:chOff x="5172075" y="756271"/>
              <a:chExt cx="3124200" cy="120771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A62832-916C-4553-AC8D-87DFFFF96AB4}"/>
                  </a:ext>
                </a:extLst>
              </p:cNvPr>
              <p:cNvSpPr txBox="1"/>
              <p:nvPr/>
            </p:nvSpPr>
            <p:spPr>
              <a:xfrm>
                <a:off x="5172075" y="756271"/>
                <a:ext cx="30575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tx2"/>
                    </a:solidFill>
                    <a:latin typeface="+mj-ea"/>
                    <a:ea typeface="+mj-ea"/>
                  </a:rPr>
                  <a:t>3</a:t>
                </a:r>
                <a:endParaRPr lang="ko-KR" altLang="en-US" sz="66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70D41-EED9-4A66-AF83-29BA1D6676C5}"/>
                  </a:ext>
                </a:extLst>
              </p:cNvPr>
              <p:cNvSpPr txBox="1"/>
              <p:nvPr/>
            </p:nvSpPr>
            <p:spPr>
              <a:xfrm>
                <a:off x="5238750" y="763653"/>
                <a:ext cx="30575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solidFill>
                      <a:schemeClr val="bg2"/>
                    </a:solidFill>
                    <a:latin typeface="+mj-ea"/>
                    <a:ea typeface="+mj-ea"/>
                  </a:rPr>
                  <a:t>3</a:t>
                </a:r>
                <a:endParaRPr lang="ko-KR" altLang="en-US" sz="7200" dirty="0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9CA0AB-2AF8-432B-B675-9883718EB6D2}"/>
                </a:ext>
              </a:extLst>
            </p:cNvPr>
            <p:cNvSpPr txBox="1"/>
            <p:nvPr/>
          </p:nvSpPr>
          <p:spPr>
            <a:xfrm>
              <a:off x="1171574" y="5699059"/>
              <a:ext cx="4953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결론 및 한계점</a:t>
              </a:r>
              <a:endPara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+mn-ea"/>
                </a:rPr>
                <a:t>3-1. </a:t>
              </a:r>
              <a:r>
                <a:rPr lang="ko-KR" altLang="en-US" dirty="0">
                  <a:latin typeface="+mn-ea"/>
                </a:rPr>
                <a:t>결론 </a:t>
              </a:r>
              <a:r>
                <a:rPr lang="en-US" altLang="ko-KR" dirty="0">
                  <a:latin typeface="+mn-ea"/>
                </a:rPr>
                <a:t>- </a:t>
              </a:r>
              <a:r>
                <a:rPr lang="ko-KR" altLang="en-US" dirty="0">
                  <a:latin typeface="+mn-ea"/>
                </a:rPr>
                <a:t>인사이트 도출</a:t>
              </a:r>
            </a:p>
            <a:p>
              <a:r>
                <a:rPr lang="en-US" altLang="ko-KR" dirty="0">
                  <a:latin typeface="+mn-ea"/>
                </a:rPr>
                <a:t>3-2. </a:t>
              </a:r>
              <a:r>
                <a:rPr lang="ko-KR" altLang="en-US" dirty="0">
                  <a:latin typeface="+mn-ea"/>
                </a:rPr>
                <a:t>한계점</a:t>
              </a:r>
            </a:p>
            <a:p>
              <a:endParaRPr lang="ko-KR" altLang="en-US" sz="2400" dirty="0">
                <a:latin typeface="+mn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2E7D4-2FF0-4958-B3FB-CB83CEAFE656}"/>
              </a:ext>
            </a:extLst>
          </p:cNvPr>
          <p:cNvGrpSpPr/>
          <p:nvPr/>
        </p:nvGrpSpPr>
        <p:grpSpPr>
          <a:xfrm>
            <a:off x="7740690" y="1905438"/>
            <a:ext cx="4330543" cy="1199942"/>
            <a:chOff x="7861457" y="2103837"/>
            <a:chExt cx="4330543" cy="119994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C9631D4-CDB8-4392-A929-922DF3BD7299}"/>
                </a:ext>
              </a:extLst>
            </p:cNvPr>
            <p:cNvGrpSpPr/>
            <p:nvPr/>
          </p:nvGrpSpPr>
          <p:grpSpPr>
            <a:xfrm>
              <a:off x="8791574" y="2195783"/>
              <a:ext cx="3400426" cy="1107996"/>
              <a:chOff x="8953499" y="2172142"/>
              <a:chExt cx="3400426" cy="1107996"/>
            </a:xfrm>
          </p:grpSpPr>
          <p:sp>
            <p:nvSpPr>
              <p:cNvPr id="29" name="사각형: 모서리가 접힌 도형 28">
                <a:extLst>
                  <a:ext uri="{FF2B5EF4-FFF2-40B4-BE49-F238E27FC236}">
                    <a16:creationId xmlns:a16="http://schemas.microsoft.com/office/drawing/2014/main" id="{B8FAED0E-BA32-4B2F-AF3E-60F3E274EC8B}"/>
                  </a:ext>
                </a:extLst>
              </p:cNvPr>
              <p:cNvSpPr/>
              <p:nvPr/>
            </p:nvSpPr>
            <p:spPr>
              <a:xfrm>
                <a:off x="8953499" y="2172142"/>
                <a:ext cx="3286127" cy="1107996"/>
              </a:xfrm>
              <a:prstGeom prst="foldedCorne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C3BDE4-15A8-40D6-A635-F8F1CDC00AA0}"/>
                  </a:ext>
                </a:extLst>
              </p:cNvPr>
              <p:cNvSpPr txBox="1"/>
              <p:nvPr/>
            </p:nvSpPr>
            <p:spPr>
              <a:xfrm>
                <a:off x="8955881" y="2227204"/>
                <a:ext cx="33980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서울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경기의 </a:t>
                </a:r>
                <a:r>
                  <a:rPr lang="ko-KR" altLang="en-US" sz="1200" dirty="0" err="1"/>
                  <a:t>시군구별</a:t>
                </a:r>
                <a:r>
                  <a:rPr lang="ko-KR" altLang="en-US" sz="1200" dirty="0"/>
                  <a:t> 인구데이터를 비롯하여</a:t>
                </a:r>
                <a:r>
                  <a:rPr lang="en-US" altLang="ko-KR" sz="1200" dirty="0"/>
                  <a:t>,</a:t>
                </a:r>
              </a:p>
              <a:p>
                <a:r>
                  <a:rPr lang="ko-KR" altLang="en-US" sz="1200" dirty="0"/>
                  <a:t>코로나</a:t>
                </a:r>
                <a:r>
                  <a:rPr lang="en-US" altLang="ko-KR" sz="1200" dirty="0"/>
                  <a:t>19</a:t>
                </a:r>
                <a:r>
                  <a:rPr lang="ko-KR" altLang="en-US" sz="1200" dirty="0"/>
                  <a:t>로 배달 추이가 어떻게 변화하였는지</a:t>
                </a:r>
                <a:r>
                  <a:rPr lang="en-US" altLang="ko-KR" sz="1200" dirty="0"/>
                  <a:t>, </a:t>
                </a:r>
              </a:p>
              <a:p>
                <a:r>
                  <a:rPr lang="ko-KR" altLang="en-US" sz="1200" dirty="0"/>
                  <a:t>요식업계 중 어느 업종의 배달건수가 가장 많았는지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업종별 창업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폐업은 어떻게 이루어졌는지 등을 </a:t>
                </a:r>
                <a:endParaRPr lang="en-US" altLang="ko-KR" sz="1200" dirty="0"/>
              </a:p>
              <a:p>
                <a:r>
                  <a:rPr lang="ko-KR" altLang="en-US" sz="1200" dirty="0"/>
                  <a:t>살펴볼 수 있습니다</a:t>
                </a:r>
                <a:r>
                  <a:rPr lang="en-US" altLang="ko-KR" sz="1200" dirty="0"/>
                  <a:t>.</a:t>
                </a: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359520D-C75E-4E66-9A68-098DB537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3421">
              <a:off x="7861457" y="2103837"/>
              <a:ext cx="946461" cy="969322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A6C202-C196-43F6-A2FA-70CB66E2E5C3}"/>
              </a:ext>
            </a:extLst>
          </p:cNvPr>
          <p:cNvGrpSpPr/>
          <p:nvPr/>
        </p:nvGrpSpPr>
        <p:grpSpPr>
          <a:xfrm>
            <a:off x="6211925" y="3455654"/>
            <a:ext cx="5520733" cy="1167744"/>
            <a:chOff x="6556968" y="3688557"/>
            <a:chExt cx="5520733" cy="116774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AE2C0D6-4640-4EE7-BECA-4FB9B402379C}"/>
                </a:ext>
              </a:extLst>
            </p:cNvPr>
            <p:cNvGrpSpPr/>
            <p:nvPr/>
          </p:nvGrpSpPr>
          <p:grpSpPr>
            <a:xfrm>
              <a:off x="7670007" y="3928016"/>
              <a:ext cx="4407694" cy="741298"/>
              <a:chOff x="8953499" y="2172142"/>
              <a:chExt cx="4407694" cy="741298"/>
            </a:xfrm>
          </p:grpSpPr>
          <p:sp>
            <p:nvSpPr>
              <p:cNvPr id="39" name="사각형: 모서리가 접힌 도형 38">
                <a:extLst>
                  <a:ext uri="{FF2B5EF4-FFF2-40B4-BE49-F238E27FC236}">
                    <a16:creationId xmlns:a16="http://schemas.microsoft.com/office/drawing/2014/main" id="{1A99BE62-1490-4668-B62A-FB4D8FA3FA3F}"/>
                  </a:ext>
                </a:extLst>
              </p:cNvPr>
              <p:cNvSpPr/>
              <p:nvPr/>
            </p:nvSpPr>
            <p:spPr>
              <a:xfrm>
                <a:off x="8953499" y="2172142"/>
                <a:ext cx="3788570" cy="741298"/>
              </a:xfrm>
              <a:prstGeom prst="foldedCorne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F062D4-F759-4509-8407-776D83D37D76}"/>
                  </a:ext>
                </a:extLst>
              </p:cNvPr>
              <p:cNvSpPr txBox="1"/>
              <p:nvPr/>
            </p:nvSpPr>
            <p:spPr>
              <a:xfrm>
                <a:off x="8955880" y="2227204"/>
                <a:ext cx="4405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서울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경기지역의 </a:t>
                </a:r>
                <a:r>
                  <a:rPr lang="ko-KR" altLang="en-US" sz="1200" dirty="0" err="1"/>
                  <a:t>시군구를</a:t>
                </a:r>
                <a:r>
                  <a:rPr lang="ko-KR" altLang="en-US" sz="1200" dirty="0"/>
                  <a:t> 기준으로 </a:t>
                </a:r>
                <a:endParaRPr lang="en-US" altLang="ko-KR" sz="1200" dirty="0"/>
              </a:p>
              <a:p>
                <a:r>
                  <a:rPr lang="ko-KR" altLang="en-US" sz="1200" dirty="0"/>
                  <a:t>업종별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지역별 배달 및 창업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폐업 추이</a:t>
                </a:r>
                <a:r>
                  <a:rPr lang="en-US" altLang="ko-KR" sz="1200" dirty="0"/>
                  <a:t>, </a:t>
                </a:r>
              </a:p>
              <a:p>
                <a:r>
                  <a:rPr lang="ko-KR" altLang="en-US" sz="1200" dirty="0"/>
                  <a:t>인구 데이터와 배달의 상관관계 등을 파악해볼 수 있습니다</a:t>
                </a:r>
                <a:r>
                  <a:rPr lang="en-US" altLang="ko-KR" sz="1200" dirty="0"/>
                  <a:t>.</a:t>
                </a:r>
              </a:p>
            </p:txBody>
          </p:sp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D0CB9A9-7476-45E1-B2E8-07EAB1EE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8893">
              <a:off x="6556968" y="3688557"/>
              <a:ext cx="1140203" cy="1167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03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796772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🍚한식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27ED2E-F5A8-4F6E-A20D-DA05F936E897}"/>
              </a:ext>
            </a:extLst>
          </p:cNvPr>
          <p:cNvSpPr txBox="1">
            <a:spLocks/>
          </p:cNvSpPr>
          <p:nvPr/>
        </p:nvSpPr>
        <p:spPr>
          <a:xfrm>
            <a:off x="329204" y="5616803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은평구’였습니다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구로구를 제외한 네 지역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595F4-FF19-4D41-8A5F-84009DC19667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FF27EB-7B7B-4C9B-9320-7CF1FE8BCBD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CD5155-0256-458A-A8D0-578496C4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7" y="1318970"/>
            <a:ext cx="11635530" cy="41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7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17392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🍚한식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A22EB0-D78A-4C74-86B8-FB808C777FFE}"/>
              </a:ext>
            </a:extLst>
          </p:cNvPr>
          <p:cNvSpPr txBox="1">
            <a:spLocks/>
          </p:cNvSpPr>
          <p:nvPr/>
        </p:nvSpPr>
        <p:spPr>
          <a:xfrm>
            <a:off x="387927" y="5595478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포천시’였습니다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모두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화성시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6C5A-A8B6-4632-8346-36AA6EFC8BED}"/>
              </a:ext>
            </a:extLst>
          </p:cNvPr>
          <p:cNvSpPr txBox="1"/>
          <p:nvPr/>
        </p:nvSpPr>
        <p:spPr>
          <a:xfrm>
            <a:off x="338138" y="95912"/>
            <a:ext cx="6216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022AFE-3394-42E0-A678-E5E4382D8E0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D0924-4580-423D-B1B0-613E712C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7" y="1331753"/>
            <a:ext cx="11653270" cy="41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38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29E0C2-2DA8-4009-97BC-11F53B40B319}"/>
              </a:ext>
            </a:extLst>
          </p:cNvPr>
          <p:cNvSpPr txBox="1">
            <a:spLocks/>
          </p:cNvSpPr>
          <p:nvPr/>
        </p:nvSpPr>
        <p:spPr>
          <a:xfrm>
            <a:off x="1887883" y="68374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🍚한식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7C1443-F756-4BCA-BC93-71F68098E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5"/>
          <a:stretch/>
        </p:blipFill>
        <p:spPr>
          <a:xfrm>
            <a:off x="375633" y="1402246"/>
            <a:ext cx="11440734" cy="4543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7BD32-E9FF-485D-9681-8D776A3DAD3B}"/>
              </a:ext>
            </a:extLst>
          </p:cNvPr>
          <p:cNvSpPr txBox="1"/>
          <p:nvPr/>
        </p:nvSpPr>
        <p:spPr>
          <a:xfrm>
            <a:off x="491148" y="5936078"/>
            <a:ext cx="12053314" cy="6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서초구가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종로구가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70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성남시가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평택시가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2C546-8158-4993-9388-2C0E4CACC87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454981-8510-4EA8-8A4A-A025ECA03E8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223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4269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🍝분식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872E23F-2ABF-43CF-97AD-22C22AEF6C70}"/>
              </a:ext>
            </a:extLst>
          </p:cNvPr>
          <p:cNvSpPr txBox="1">
            <a:spLocks/>
          </p:cNvSpPr>
          <p:nvPr/>
        </p:nvSpPr>
        <p:spPr>
          <a:xfrm>
            <a:off x="422303" y="5541017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은평구’였습니다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오직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만이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9153D-39D7-47F1-997C-2F3167266F95}"/>
              </a:ext>
            </a:extLst>
          </p:cNvPr>
          <p:cNvSpPr txBox="1"/>
          <p:nvPr/>
        </p:nvSpPr>
        <p:spPr>
          <a:xfrm>
            <a:off x="338138" y="95912"/>
            <a:ext cx="6216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F68488-D8B0-4798-A331-59F129ED8A1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EA460-FD34-4367-8EEF-45A774150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6" y="1370369"/>
            <a:ext cx="11611486" cy="41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31146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🍝분식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B2AC4E6-E5C6-430D-85C4-31E66A45A7D9}"/>
              </a:ext>
            </a:extLst>
          </p:cNvPr>
          <p:cNvSpPr txBox="1">
            <a:spLocks/>
          </p:cNvSpPr>
          <p:nvPr/>
        </p:nvSpPr>
        <p:spPr>
          <a:xfrm>
            <a:off x="422303" y="5547894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배달 건수에 큰 변화가 없고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고양시는 감소합니다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남양주시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시흥시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6443C-C677-450C-A491-823775FD8C5E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7F509-F490-45DF-9240-F9BDABD59DE3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0BCD8-CB13-487F-8C41-03E04A5D7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" y="1352080"/>
            <a:ext cx="11672307" cy="41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5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137504" y="1007642"/>
            <a:ext cx="5958496" cy="7953703"/>
            <a:chOff x="137504" y="1028270"/>
            <a:chExt cx="5958496" cy="79537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137504" y="1161907"/>
              <a:ext cx="5958496" cy="424815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2569259" y="1028270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서울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470430" y="4630635"/>
              <a:ext cx="5290977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서울에서 분식의 증가율은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0-9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세 인구비율과 양의 상관관계이며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, </a:t>
              </a:r>
            </a:p>
            <a:p>
              <a:pPr marL="0" indent="0">
                <a:buNone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      70-79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세 인구비율과 음의 상관관계입니다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0DFE75-484C-4047-945F-298E9B78D3C8}"/>
              </a:ext>
            </a:extLst>
          </p:cNvPr>
          <p:cNvGrpSpPr/>
          <p:nvPr/>
        </p:nvGrpSpPr>
        <p:grpSpPr>
          <a:xfrm>
            <a:off x="6093708" y="1045026"/>
            <a:ext cx="6393771" cy="7904276"/>
            <a:chOff x="6093708" y="1065654"/>
            <a:chExt cx="6393771" cy="79042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AE7940-FE71-4F88-9D5E-436E650666CF}"/>
                </a:ext>
              </a:extLst>
            </p:cNvPr>
            <p:cNvSpPr/>
            <p:nvPr/>
          </p:nvSpPr>
          <p:spPr>
            <a:xfrm>
              <a:off x="6093708" y="1161907"/>
              <a:ext cx="5958496" cy="424815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8EBF3-211F-490A-B46A-04539ED36FC9}"/>
                </a:ext>
              </a:extLst>
            </p:cNvPr>
            <p:cNvSpPr/>
            <p:nvPr/>
          </p:nvSpPr>
          <p:spPr>
            <a:xfrm>
              <a:off x="8648986" y="1065654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경기</a:t>
              </a:r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40FFAE6E-618C-4DC2-8552-7E49F098147A}"/>
                </a:ext>
              </a:extLst>
            </p:cNvPr>
            <p:cNvSpPr txBox="1">
              <a:spLocks/>
            </p:cNvSpPr>
            <p:nvPr/>
          </p:nvSpPr>
          <p:spPr>
            <a:xfrm>
              <a:off x="6360021" y="4618592"/>
              <a:ext cx="6127458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경기에서 분식의 증가율은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70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세 이상 인구비율과 음의 상관관계입니다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622F73-D7BE-4DD7-886B-76F66A30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5" y="1444292"/>
            <a:ext cx="2944185" cy="29661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B7F209-32E4-4123-81E1-684A30FE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77" y="1363430"/>
            <a:ext cx="2912611" cy="30832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3DE3A0E-5971-4C7E-964F-13A70D57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70" y="1488173"/>
            <a:ext cx="2841940" cy="29554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691B8CD-FA9D-4E89-99E4-7764726B5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407" y="1410971"/>
            <a:ext cx="3045035" cy="30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9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29E0C2-2DA8-4009-97BC-11F53B40B319}"/>
              </a:ext>
            </a:extLst>
          </p:cNvPr>
          <p:cNvSpPr txBox="1">
            <a:spLocks/>
          </p:cNvSpPr>
          <p:nvPr/>
        </p:nvSpPr>
        <p:spPr>
          <a:xfrm>
            <a:off x="1935508" y="68374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🍝분식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0E6064A7-F573-4622-A046-161DE2746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5"/>
          <a:stretch/>
        </p:blipFill>
        <p:spPr>
          <a:xfrm>
            <a:off x="338138" y="1330076"/>
            <a:ext cx="11692750" cy="4672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74E93-5417-45DB-9060-EAEF9BE0FA44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A3548-4274-47E6-B1C3-84F6E4F638C6}"/>
              </a:ext>
            </a:extLst>
          </p:cNvPr>
          <p:cNvSpPr txBox="1"/>
          <p:nvPr/>
        </p:nvSpPr>
        <p:spPr>
          <a:xfrm>
            <a:off x="138686" y="5995145"/>
            <a:ext cx="1205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중구가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송파구가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마포구가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순으로 폐업수가 많게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구에서는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 ~ 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압도적으로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용인시가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화성시가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지역에서는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E6350-910D-4E51-B332-E7523F384B59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293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783013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🍖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족발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보쌈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96F1-13A2-4E2E-A379-F4F525CC058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EB9AFE-2116-4F2C-980F-25FD7FC8ADE6}"/>
              </a:ext>
            </a:extLst>
          </p:cNvPr>
          <p:cNvSpPr txBox="1">
            <a:spLocks/>
          </p:cNvSpPr>
          <p:nvPr/>
        </p:nvSpPr>
        <p:spPr>
          <a:xfrm>
            <a:off x="422303" y="5541017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은평구’였습니다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그러나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은평구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감소를 보입니다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관악구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D9A88D-D84A-417B-A09F-A3B5C3A801EA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CF28A7-E544-47C0-8D0D-58F6D042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6" y="1354280"/>
            <a:ext cx="11591225" cy="41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5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03638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🍖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족발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보쌈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9BE9A-68F9-41A0-889D-5150ECB390D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3706032-6DCF-41AF-8731-7E406B84877D}"/>
              </a:ext>
            </a:extLst>
          </p:cNvPr>
          <p:cNvSpPr txBox="1">
            <a:spLocks/>
          </p:cNvSpPr>
          <p:nvPr/>
        </p:nvSpPr>
        <p:spPr>
          <a:xfrm>
            <a:off x="422303" y="5541017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포천시’였습니다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그러나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코로나 이후 감소를 보입니다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화성시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C3C50B-670B-497C-9DBA-797F5B436201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E7D9C9-1761-4C5D-BE9F-33D252E6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4" y="1358128"/>
            <a:ext cx="11618137" cy="41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9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10BCFD-4264-4D51-BB34-24C7B5B166E6}"/>
              </a:ext>
            </a:extLst>
          </p:cNvPr>
          <p:cNvSpPr txBox="1"/>
          <p:nvPr/>
        </p:nvSpPr>
        <p:spPr>
          <a:xfrm>
            <a:off x="338138" y="95912"/>
            <a:ext cx="837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170202-73FA-479A-AE09-03256BDDF9C2}"/>
              </a:ext>
            </a:extLst>
          </p:cNvPr>
          <p:cNvGrpSpPr/>
          <p:nvPr/>
        </p:nvGrpSpPr>
        <p:grpSpPr>
          <a:xfrm>
            <a:off x="288757" y="1007637"/>
            <a:ext cx="7060818" cy="8304154"/>
            <a:chOff x="137504" y="1385773"/>
            <a:chExt cx="7060818" cy="83041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91FAAB-F199-4D83-AD26-047655E1C598}"/>
                </a:ext>
              </a:extLst>
            </p:cNvPr>
            <p:cNvSpPr/>
            <p:nvPr/>
          </p:nvSpPr>
          <p:spPr>
            <a:xfrm>
              <a:off x="137504" y="1519410"/>
              <a:ext cx="7060818" cy="4462004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8AA5-E9B0-4C81-9858-DCFC4BAD875F}"/>
                </a:ext>
              </a:extLst>
            </p:cNvPr>
            <p:cNvSpPr/>
            <p:nvPr/>
          </p:nvSpPr>
          <p:spPr>
            <a:xfrm>
              <a:off x="3229280" y="1385773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서울</a:t>
              </a:r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E5D20277-2507-4ABA-898B-060FCC34EB8C}"/>
                </a:ext>
              </a:extLst>
            </p:cNvPr>
            <p:cNvSpPr txBox="1">
              <a:spLocks/>
            </p:cNvSpPr>
            <p:nvPr/>
          </p:nvSpPr>
          <p:spPr>
            <a:xfrm>
              <a:off x="644900" y="5338589"/>
              <a:ext cx="6356631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서울에서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</a:rPr>
                <a:t>족발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보쌈의 배달 증가율은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40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대 연령 비율과 음의 상관관계입니다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.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6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인가구의 비율 또한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</a:rPr>
                <a:t>족발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보쌈의 배달 증가율과 음의 상관관계입니다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5117C2-CBDF-456C-9683-E6C9E029005C}"/>
              </a:ext>
            </a:extLst>
          </p:cNvPr>
          <p:cNvGrpSpPr/>
          <p:nvPr/>
        </p:nvGrpSpPr>
        <p:grpSpPr>
          <a:xfrm>
            <a:off x="7349575" y="1008782"/>
            <a:ext cx="5118496" cy="8235586"/>
            <a:chOff x="7198322" y="1386918"/>
            <a:chExt cx="5118496" cy="82355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752591-706D-4AC9-A6C1-176E2B837B71}"/>
                </a:ext>
              </a:extLst>
            </p:cNvPr>
            <p:cNvSpPr/>
            <p:nvPr/>
          </p:nvSpPr>
          <p:spPr>
            <a:xfrm>
              <a:off x="7198322" y="1520555"/>
              <a:ext cx="4551374" cy="446085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806C6CA-3C67-4C26-8B95-74774D1DAF6B}"/>
                </a:ext>
              </a:extLst>
            </p:cNvPr>
            <p:cNvSpPr/>
            <p:nvPr/>
          </p:nvSpPr>
          <p:spPr>
            <a:xfrm>
              <a:off x="8978089" y="1386918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경기</a:t>
              </a:r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4CC52916-7D71-418D-9672-8FB4FD3C73E6}"/>
                </a:ext>
              </a:extLst>
            </p:cNvPr>
            <p:cNvSpPr txBox="1">
              <a:spLocks/>
            </p:cNvSpPr>
            <p:nvPr/>
          </p:nvSpPr>
          <p:spPr>
            <a:xfrm>
              <a:off x="7348974" y="5271166"/>
              <a:ext cx="4967844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경기도에서는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20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</a:rPr>
                <a:t>대인구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 비율이 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  <a:p>
              <a:pPr marL="0" indent="0">
                <a:buNone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    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</a:rPr>
                <a:t>족발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보쌈의 배달 건수 증가율과 음의 상관관계 입니다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27FEE7-9331-4BF0-AEF9-DE93289E4FD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594E76-C2BF-45BB-AAEC-CE22FDAB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4" y="1496373"/>
            <a:ext cx="3292260" cy="33420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1EBD52-97DC-481A-9F4B-A79E6F68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99" y="1415756"/>
            <a:ext cx="3402081" cy="34836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B044324-F41A-43F6-BD56-29F5D4B8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96" y="1408336"/>
            <a:ext cx="3401199" cy="34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2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2615C-5F66-4EA0-94F2-1CAFB91A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16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000" dirty="0">
                <a:latin typeface="+mj-ea"/>
              </a:rPr>
              <a:t>활용 데이터 소개 및 데이터 </a:t>
            </a:r>
            <a:r>
              <a:rPr lang="ko-KR" altLang="en-US" sz="6000" dirty="0" err="1">
                <a:latin typeface="+mj-ea"/>
              </a:rPr>
              <a:t>전처리</a:t>
            </a:r>
            <a:endParaRPr lang="ko-KR" altLang="en-US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5CE2EE-C765-4A10-9F5C-43BAC074B859}"/>
              </a:ext>
            </a:extLst>
          </p:cNvPr>
          <p:cNvGrpSpPr/>
          <p:nvPr/>
        </p:nvGrpSpPr>
        <p:grpSpPr>
          <a:xfrm>
            <a:off x="5220202" y="983152"/>
            <a:ext cx="3244301" cy="3307110"/>
            <a:chOff x="5172075" y="756271"/>
            <a:chExt cx="3244301" cy="3307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65BA8E-0CE2-42C2-9AFC-EE486F97BADC}"/>
                </a:ext>
              </a:extLst>
            </p:cNvPr>
            <p:cNvSpPr txBox="1"/>
            <p:nvPr/>
          </p:nvSpPr>
          <p:spPr>
            <a:xfrm>
              <a:off x="5172075" y="7562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tx2"/>
                  </a:solidFill>
                  <a:latin typeface="+mj-ea"/>
                  <a:ea typeface="+mj-ea"/>
                </a:rPr>
                <a:t>0</a:t>
              </a:r>
              <a:endParaRPr lang="ko-KR" altLang="en-US" sz="199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A6D6FB-5F49-49BE-A19E-E1F6CD93911E}"/>
                </a:ext>
              </a:extLst>
            </p:cNvPr>
            <p:cNvSpPr txBox="1"/>
            <p:nvPr/>
          </p:nvSpPr>
          <p:spPr>
            <a:xfrm>
              <a:off x="5358851" y="9086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bg2"/>
                  </a:solidFill>
                  <a:latin typeface="+mj-ea"/>
                  <a:ea typeface="+mj-ea"/>
                </a:rPr>
                <a:t>0</a:t>
              </a:r>
              <a:endParaRPr lang="ko-KR" altLang="en-US" sz="19900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50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7C351F1-E279-4A57-99E1-4905851FE63A}"/>
              </a:ext>
            </a:extLst>
          </p:cNvPr>
          <p:cNvSpPr txBox="1">
            <a:spLocks/>
          </p:cNvSpPr>
          <p:nvPr/>
        </p:nvSpPr>
        <p:spPr>
          <a:xfrm>
            <a:off x="1829427" y="73342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🍖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족발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보쌈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09709-5848-459E-A63E-0A11EC84B191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EC6E6-8B89-4AE6-8E13-F4EC192C0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2"/>
          <a:stretch/>
        </p:blipFill>
        <p:spPr>
          <a:xfrm>
            <a:off x="661199" y="1286161"/>
            <a:ext cx="10291658" cy="4790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6689B-6FAB-4ADE-9621-C9A709909466}"/>
              </a:ext>
            </a:extLst>
          </p:cNvPr>
          <p:cNvSpPr txBox="1"/>
          <p:nvPr/>
        </p:nvSpPr>
        <p:spPr>
          <a:xfrm>
            <a:off x="1046211" y="6038850"/>
            <a:ext cx="12053314" cy="6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송파구가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유의미한 점이 나타나지는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고양시가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이후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건인 지역이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건인 지역이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나머지는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86330C-BF19-4512-926E-F1BF2AA12C4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381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2881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🍨카페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디저트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2A22A-2A8C-4588-BA10-C0432747F0A4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1A5AC-17E0-4331-9D0E-FBCEDF8157DF}"/>
              </a:ext>
            </a:extLst>
          </p:cNvPr>
          <p:cNvSpPr txBox="1">
            <a:spLocks/>
          </p:cNvSpPr>
          <p:nvPr/>
        </p:nvSpPr>
        <p:spPr>
          <a:xfrm>
            <a:off x="429178" y="5629004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관악구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동작구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상대적 으로 높은 배달건수를 기록했습니다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에서 인구대비 증가 건수 상위에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서대문구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E345D-8FFF-49C7-9A66-1C07EC0435A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DB6FF0-19D8-43C4-97E8-E6B1D68A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" y="1394149"/>
            <a:ext cx="11688283" cy="41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798100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🍨카페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디저트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A07D8-DB15-4F5F-8427-75235A8685FD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F1465F2-D546-4EA3-B26D-F910FD270F7D}"/>
              </a:ext>
            </a:extLst>
          </p:cNvPr>
          <p:cNvSpPr txBox="1">
            <a:spLocks/>
          </p:cNvSpPr>
          <p:nvPr/>
        </p:nvSpPr>
        <p:spPr>
          <a:xfrm>
            <a:off x="429178" y="5627574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시흥시’였습니다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코로나 이후 모두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안에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평택시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연천군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안산시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B73B99-16EC-4B0F-9128-FF9CD600B6D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EAF70-E3F1-452B-BAF4-B08B1389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2" y="1377757"/>
            <a:ext cx="11671505" cy="41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4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DC7A2635-C788-4B0A-9CF0-AC64852C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68"/>
          <a:stretch/>
        </p:blipFill>
        <p:spPr>
          <a:xfrm>
            <a:off x="242888" y="1379756"/>
            <a:ext cx="11729727" cy="462199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F6983A07-F29C-4C13-8ADF-5C9CF19CB688}"/>
              </a:ext>
            </a:extLst>
          </p:cNvPr>
          <p:cNvSpPr txBox="1">
            <a:spLocks/>
          </p:cNvSpPr>
          <p:nvPr/>
        </p:nvSpPr>
        <p:spPr>
          <a:xfrm>
            <a:off x="1619877" y="73342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🍨카페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디저트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0D75C-FE9D-4529-9F8A-A5C43BDDE17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66C64-3C70-40F9-BE61-C0DB90B16F8E}"/>
              </a:ext>
            </a:extLst>
          </p:cNvPr>
          <p:cNvSpPr txBox="1"/>
          <p:nvPr/>
        </p:nvSpPr>
        <p:spPr>
          <a:xfrm>
            <a:off x="640770" y="6001751"/>
            <a:ext cx="12053314" cy="6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중구가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종로구가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서초구가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순으로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 고양시와 성남시가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용인시가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순으로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31D75-6FAC-4165-B2F1-257B704EFEBA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470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55D17-B9EE-4502-B9AE-39F2B8ED2FCE}"/>
              </a:ext>
            </a:extLst>
          </p:cNvPr>
          <p:cNvSpPr txBox="1"/>
          <p:nvPr/>
        </p:nvSpPr>
        <p:spPr>
          <a:xfrm>
            <a:off x="338138" y="95912"/>
            <a:ext cx="6216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en-US" altLang="ko-KR" sz="1800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13864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🍔패스트푸드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D58F90F-FDFC-4439-AD8A-D74BF43499A2}"/>
              </a:ext>
            </a:extLst>
          </p:cNvPr>
          <p:cNvSpPr txBox="1">
            <a:spLocks/>
          </p:cNvSpPr>
          <p:nvPr/>
        </p:nvSpPr>
        <p:spPr>
          <a:xfrm>
            <a:off x="429178" y="5501739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동작구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관악구’였습니다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뿐이었으며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나머지 지역 모두 감소를 보이거나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이전 데이터가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이어서 그래프 상에서 증가율이 나타나지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은평구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780408-DFC3-4121-91BA-E4E53A00B211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86A738-1898-41FE-AADB-3190B59A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7" y="1346575"/>
            <a:ext cx="11607785" cy="41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1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39031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🍔패스트푸드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874F-9043-4228-8D2F-E4C261FEF005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36A6F7B-5D13-4AE1-B196-5E92F03FD614}"/>
              </a:ext>
            </a:extLst>
          </p:cNvPr>
          <p:cNvSpPr txBox="1">
            <a:spLocks/>
          </p:cNvSpPr>
          <p:nvPr/>
        </p:nvSpPr>
        <p:spPr>
          <a:xfrm>
            <a:off x="178747" y="5601981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연천군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 지역 모두 코로나 이후 배달 건수가 증가했습니다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나머지 상위 지역 중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는 감소를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 지역에서 인구대비 증가 건수 상위에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남양주시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FF37D-8BA5-41D2-9827-A46B5DC7E0C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6BDB0E-9CE2-4787-8EDB-39A35AEB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8" y="1385132"/>
            <a:ext cx="11652308" cy="4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76BA7-98B2-4C28-B554-28CE3A1F6668}"/>
              </a:ext>
            </a:extLst>
          </p:cNvPr>
          <p:cNvSpPr txBox="1">
            <a:spLocks/>
          </p:cNvSpPr>
          <p:nvPr/>
        </p:nvSpPr>
        <p:spPr>
          <a:xfrm>
            <a:off x="1657977" y="792148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🍔패스트푸드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7EBAB53F-7228-41DF-8E49-95AE8DE3E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9"/>
          <a:stretch/>
        </p:blipFill>
        <p:spPr>
          <a:xfrm>
            <a:off x="426109" y="1430788"/>
            <a:ext cx="11339782" cy="4564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F7A00-F240-4E77-A30F-8940C9DDA8E8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FB773-44FC-44FF-B56B-2C0C4FCFD6C3}"/>
              </a:ext>
            </a:extLst>
          </p:cNvPr>
          <p:cNvSpPr txBox="1"/>
          <p:nvPr/>
        </p:nvSpPr>
        <p:spPr>
          <a:xfrm>
            <a:off x="621720" y="5952990"/>
            <a:ext cx="12053314" cy="6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폐업수가 가장 많았던 강남구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성북구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용산구가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이외의 지역은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추이가 나타나 유의미한 특징이 발견되지는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72A99-383E-4611-8F1B-08CB87C1F43B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042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47420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🍣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돈까스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일식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7FD3E-270C-4FC1-93A7-2059026593BA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BBFB42E-FA39-482E-A09A-C6462AB8AE01}"/>
              </a:ext>
            </a:extLst>
          </p:cNvPr>
          <p:cNvSpPr txBox="1">
            <a:spLocks/>
          </p:cNvSpPr>
          <p:nvPr/>
        </p:nvSpPr>
        <p:spPr>
          <a:xfrm>
            <a:off x="429178" y="5644352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‘은평구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도봉구’였습니다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뿐이었으며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나머지 지역 모두 감소를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4BB574-245F-4163-9A47-5E2F083EEBB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77BE3F-71BD-4874-9B14-DF0B2359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" y="1393521"/>
            <a:ext cx="11671505" cy="41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7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30642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🍣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돈까스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일식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7BE0F-8F4F-49F8-BD19-840200C308A5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665F7EE-C8DF-46A1-B401-9E1ADE5BC263}"/>
              </a:ext>
            </a:extLst>
          </p:cNvPr>
          <p:cNvSpPr txBox="1">
            <a:spLocks/>
          </p:cNvSpPr>
          <p:nvPr/>
        </p:nvSpPr>
        <p:spPr>
          <a:xfrm>
            <a:off x="429178" y="5669519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포천시’였습니다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순서대로 ‘포천시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금천구’였으며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보인 지역은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고양시’뿐이었습니다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증가율 상위 지역에서 인구대비 증가 건수 상위에 들지 않는 지역은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안산시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남양주시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4F8E68-930C-4200-A07B-D0A56F4090D6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FF41E-927F-41BD-8217-928F413D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" y="1449459"/>
            <a:ext cx="11679894" cy="41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8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1F660-2093-4002-BF7E-1FA851A0EC75}"/>
              </a:ext>
            </a:extLst>
          </p:cNvPr>
          <p:cNvSpPr txBox="1"/>
          <p:nvPr/>
        </p:nvSpPr>
        <p:spPr>
          <a:xfrm>
            <a:off x="338138" y="95912"/>
            <a:ext cx="8159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C06464-A5F2-4E49-8FFA-CD370B989D9A}"/>
              </a:ext>
            </a:extLst>
          </p:cNvPr>
          <p:cNvSpPr/>
          <p:nvPr/>
        </p:nvSpPr>
        <p:spPr>
          <a:xfrm>
            <a:off x="288757" y="1141274"/>
            <a:ext cx="7060818" cy="446200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4F0959-7DC2-405B-BBC9-175B1F32522C}"/>
              </a:ext>
            </a:extLst>
          </p:cNvPr>
          <p:cNvSpPr/>
          <p:nvPr/>
        </p:nvSpPr>
        <p:spPr>
          <a:xfrm>
            <a:off x="3380533" y="1007637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서울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AAC3BEF-86FE-40A0-B9C0-D2D5FDE42EFE}"/>
              </a:ext>
            </a:extLst>
          </p:cNvPr>
          <p:cNvSpPr txBox="1">
            <a:spLocks/>
          </p:cNvSpPr>
          <p:nvPr/>
        </p:nvSpPr>
        <p:spPr>
          <a:xfrm>
            <a:off x="796153" y="4918508"/>
            <a:ext cx="63566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서울에서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돈까스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일식의 증가율은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0-9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세 연령대 비율과 양의 상관관계인 반면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70-79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세 연령대 비율과는 음의 상관관계입니다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9E7E1E-FE9E-455B-873C-60E08A8A5727}"/>
              </a:ext>
            </a:extLst>
          </p:cNvPr>
          <p:cNvSpPr/>
          <p:nvPr/>
        </p:nvSpPr>
        <p:spPr>
          <a:xfrm>
            <a:off x="7349575" y="1142419"/>
            <a:ext cx="4551374" cy="446085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401F7B-7D9C-4B58-A8C2-16D7CD74D74B}"/>
              </a:ext>
            </a:extLst>
          </p:cNvPr>
          <p:cNvSpPr/>
          <p:nvPr/>
        </p:nvSpPr>
        <p:spPr>
          <a:xfrm>
            <a:off x="9129342" y="1008782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경기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F525AB1-1141-4CCA-B070-166AA693E39C}"/>
              </a:ext>
            </a:extLst>
          </p:cNvPr>
          <p:cNvSpPr txBox="1">
            <a:spLocks/>
          </p:cNvSpPr>
          <p:nvPr/>
        </p:nvSpPr>
        <p:spPr>
          <a:xfrm>
            <a:off x="7500227" y="4893030"/>
            <a:ext cx="496784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경기도에서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돈까스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일식의 증가율은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50-59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세 연령대 비율과 양의 상관관계입니다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1D1187-3A30-405F-96DF-3F548896ABBF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CB9630-6E39-49BD-B0C9-26CF1B5B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6" y="1460218"/>
            <a:ext cx="3414379" cy="34649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C1F8F9-609B-4EEC-9686-24DD9D3F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49" y="1442132"/>
            <a:ext cx="3375061" cy="34763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9B4A64-BD5C-4DAC-B852-1ACBAF62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89" y="1411367"/>
            <a:ext cx="3316586" cy="35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63564A-68CF-4079-9A73-44CD1112A4EF}"/>
              </a:ext>
            </a:extLst>
          </p:cNvPr>
          <p:cNvSpPr/>
          <p:nvPr/>
        </p:nvSpPr>
        <p:spPr>
          <a:xfrm>
            <a:off x="385763" y="4452937"/>
            <a:ext cx="6415087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41D3F5-F0EA-4C8D-B919-C9FF4C3041D9}"/>
              </a:ext>
            </a:extLst>
          </p:cNvPr>
          <p:cNvSpPr/>
          <p:nvPr/>
        </p:nvSpPr>
        <p:spPr>
          <a:xfrm>
            <a:off x="404814" y="2076450"/>
            <a:ext cx="3852861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47D728-EED1-471E-B9F8-09631D3DDCA2}"/>
              </a:ext>
            </a:extLst>
          </p:cNvPr>
          <p:cNvGrpSpPr/>
          <p:nvPr/>
        </p:nvGrpSpPr>
        <p:grpSpPr>
          <a:xfrm>
            <a:off x="0" y="95912"/>
            <a:ext cx="10096500" cy="646331"/>
            <a:chOff x="0" y="95912"/>
            <a:chExt cx="10096500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7F026-B374-48B6-A71D-B90D2A55C402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+mj-ea"/>
                  <a:ea typeface="+mj-ea"/>
                </a:rPr>
                <a:t>0. </a:t>
              </a:r>
              <a:r>
                <a:rPr lang="ko-KR" altLang="en-US" sz="1800" dirty="0">
                  <a:latin typeface="+mj-ea"/>
                  <a:ea typeface="+mj-ea"/>
                </a:rPr>
                <a:t>활용 데이터 소개 및 데이터 </a:t>
              </a:r>
              <a:r>
                <a:rPr lang="ko-KR" altLang="en-US" sz="1800" dirty="0" err="1">
                  <a:latin typeface="+mj-ea"/>
                  <a:ea typeface="+mj-ea"/>
                </a:rPr>
                <a:t>전처리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-0-1. </a:t>
              </a:r>
              <a:r>
                <a:rPr lang="ko-KR" altLang="en-US" dirty="0">
                  <a:latin typeface="+mn-ea"/>
                </a:rPr>
                <a:t>데이터 소개 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5DDD4E-6EFF-44FE-81ED-EC2225DED2D5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9DDC63-2427-459D-9293-24B85AAED684}"/>
              </a:ext>
            </a:extLst>
          </p:cNvPr>
          <p:cNvGrpSpPr/>
          <p:nvPr/>
        </p:nvGrpSpPr>
        <p:grpSpPr>
          <a:xfrm>
            <a:off x="404813" y="789086"/>
            <a:ext cx="12194380" cy="653593"/>
            <a:chOff x="338139" y="876300"/>
            <a:chExt cx="12194380" cy="6535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B7DD50C-F6D6-4780-A646-F7DCA9C41557}"/>
                </a:ext>
              </a:extLst>
            </p:cNvPr>
            <p:cNvSpPr/>
            <p:nvPr/>
          </p:nvSpPr>
          <p:spPr>
            <a:xfrm>
              <a:off x="338139" y="876300"/>
              <a:ext cx="8224837" cy="653593"/>
            </a:xfrm>
            <a:prstGeom prst="roundRect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A1F2D-F849-4E68-8DBF-4B6F31585205}"/>
                </a:ext>
              </a:extLst>
            </p:cNvPr>
            <p:cNvSpPr txBox="1"/>
            <p:nvPr/>
          </p:nvSpPr>
          <p:spPr>
            <a:xfrm>
              <a:off x="454819" y="910614"/>
              <a:ext cx="1207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지역별로 데이터 개수를 봤을 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서울과 경기도를 제외한 지역들 모두 데이터 수가 너무 적었기에</a:t>
              </a:r>
              <a:r>
                <a:rPr lang="en-US" altLang="ko-KR" sz="1600" dirty="0"/>
                <a:t>, </a:t>
              </a:r>
            </a:p>
            <a:p>
              <a:r>
                <a:rPr lang="ko-KR" altLang="en-US" sz="1600" dirty="0"/>
                <a:t>데이터가 편중된 </a:t>
              </a:r>
              <a:r>
                <a:rPr lang="ko-KR" altLang="en-US" sz="1600" b="1" dirty="0"/>
                <a:t>경기도와 서울 지역을 위주</a:t>
              </a:r>
              <a:r>
                <a:rPr lang="ko-KR" altLang="en-US" sz="1600" dirty="0"/>
                <a:t>로 보기로 결정했습니다</a:t>
              </a:r>
              <a:r>
                <a:rPr lang="en-US" altLang="ko-KR" sz="1600" dirty="0"/>
                <a:t>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8F713E-7869-465B-96DA-C4D4793460E1}"/>
              </a:ext>
            </a:extLst>
          </p:cNvPr>
          <p:cNvSpPr txBox="1"/>
          <p:nvPr/>
        </p:nvSpPr>
        <p:spPr>
          <a:xfrm>
            <a:off x="342899" y="1558340"/>
            <a:ext cx="12434887" cy="415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✏데이터 소개</a:t>
            </a:r>
            <a:endParaRPr lang="en-US" altLang="ko-KR" sz="2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배달데이터 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: dlvr_call.csv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사용 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제공 데이터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경기도의 경우 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구 칼럼에서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‘00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00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’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로 된 부분들을 모두 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00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시’로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통합했습니다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배달 목적지 데이터는 있으나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상점 데이터가 없었던 지역들이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서울의 경우 광진구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동대문구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마포구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성동구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용산구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종로구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중구가 이에 해당하며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경기도의 경우 과천시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군포시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안성시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의왕시가 이에 해당됩니다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해당 지역들은 다른 지역들과 비교할 수 있을 만큼 데이터가 충분하지 않다고 판단해 분석에서 제외했습니다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제공된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Policy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데이터의 감염병 경보 단계 데이터를 활용해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코로나 전후 여부에 대한 칼럼을 추가했습니다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코로나 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후는 첫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확진자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발생일을 기준으로 분류했습니다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인구 데이터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: KOSIS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가구주의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연령및가구원수별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가구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일반가구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.csv )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배달데이터와 마찬가지로 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구 명을 수정했습니다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5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 단위로 나뉘어진 원 데이터를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 단위로 정리하고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해당 연령대의 비율을 나타내는 칼럼을 추가했습니다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0-14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세를 유소년층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15-64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세를 청장년층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65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 이상을 노년층으로 분류하고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각각의 비율을 구한 칼럼을 추가했습니다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772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5EBF5-1CB2-407B-ACFC-93AA1ACA3E9A}"/>
              </a:ext>
            </a:extLst>
          </p:cNvPr>
          <p:cNvSpPr txBox="1">
            <a:spLocks/>
          </p:cNvSpPr>
          <p:nvPr/>
        </p:nvSpPr>
        <p:spPr>
          <a:xfrm>
            <a:off x="1629402" y="641146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🍣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Helvetica Neue"/>
              </a:rPr>
              <a:t>돈까스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일식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92505-4D33-4A0B-AEDC-FA839A21383A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93DD91-6FD6-4B98-9B2D-CA65DFC7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/>
          <a:stretch/>
        </p:blipFill>
        <p:spPr>
          <a:xfrm>
            <a:off x="1297841" y="1225388"/>
            <a:ext cx="9733682" cy="4808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B0876-CCFB-4D5A-82E4-9AC37B7EBBFB}"/>
              </a:ext>
            </a:extLst>
          </p:cNvPr>
          <p:cNvSpPr txBox="1"/>
          <p:nvPr/>
        </p:nvSpPr>
        <p:spPr>
          <a:xfrm>
            <a:off x="189020" y="6001890"/>
            <a:ext cx="12053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서초구와 송파구가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마포구가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 ~ 2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건이하로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경우는 성남시가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부천시와 구리시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용인시 및 안산시가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 ~ 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FB86A9-0482-408E-A8D4-32DAEE22AA20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703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7F82B0-1AAD-4413-8603-8516FD68D97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94B3DB8-95C2-446B-8284-FADBAA6E1616}"/>
              </a:ext>
            </a:extLst>
          </p:cNvPr>
          <p:cNvSpPr txBox="1">
            <a:spLocks/>
          </p:cNvSpPr>
          <p:nvPr/>
        </p:nvSpPr>
        <p:spPr>
          <a:xfrm>
            <a:off x="429178" y="5443016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이상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노원구’였습니다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순서대로 ‘도봉구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금천구’였으며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보인 지역은 ‘영등포구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구로구’뿐이었습니다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2253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🍕피자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D30F3-21AE-4C26-B043-F346B4D0BD9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B387B-385C-4439-8C0D-30EFACBC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9" y="1302192"/>
            <a:ext cx="11663116" cy="41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3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0E2AC-07A4-44CC-909C-8D72DCD32862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05475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🍕피자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3C42EA-82C2-456A-8D43-75977992FA8A}"/>
              </a:ext>
            </a:extLst>
          </p:cNvPr>
          <p:cNvSpPr txBox="1">
            <a:spLocks/>
          </p:cNvSpPr>
          <p:nvPr/>
        </p:nvSpPr>
        <p:spPr>
          <a:xfrm>
            <a:off x="429178" y="5577240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가 압도적으로 높은 배달건수를 기록하였으며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부천시’였습니다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순서대로 ‘동두천시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포천시’였습니다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동두천시의 증가율은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1700%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를 넘으므로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이상치로 볼 수 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그렇기에 동두천시를 제외한 총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 지역만이 증가세를 보였습니다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1C3B46-4B8E-4571-8871-15591D99E855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ACE99-2BA0-40B3-A822-AC6224CE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" y="1351576"/>
            <a:ext cx="11688283" cy="41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34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7A675F-0239-45FD-9181-3EE2A19FA614}"/>
              </a:ext>
            </a:extLst>
          </p:cNvPr>
          <p:cNvSpPr txBox="1"/>
          <p:nvPr/>
        </p:nvSpPr>
        <p:spPr>
          <a:xfrm>
            <a:off x="338137" y="95912"/>
            <a:ext cx="9309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  <a:p>
            <a:endParaRPr lang="en-US" altLang="ko-KR" sz="1800" dirty="0">
              <a:latin typeface="+mj-ea"/>
              <a:ea typeface="+mj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0709E-42C7-49EB-AA45-F309155C967D}"/>
              </a:ext>
            </a:extLst>
          </p:cNvPr>
          <p:cNvSpPr/>
          <p:nvPr/>
        </p:nvSpPr>
        <p:spPr>
          <a:xfrm>
            <a:off x="276661" y="1141274"/>
            <a:ext cx="4399499" cy="446200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C6268-BEF3-461E-BF81-649AF5D31658}"/>
              </a:ext>
            </a:extLst>
          </p:cNvPr>
          <p:cNvSpPr/>
          <p:nvPr/>
        </p:nvSpPr>
        <p:spPr>
          <a:xfrm>
            <a:off x="2021515" y="1007637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서울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BA344E9-9372-4120-9DD7-C3A953EC22B0}"/>
              </a:ext>
            </a:extLst>
          </p:cNvPr>
          <p:cNvSpPr txBox="1">
            <a:spLocks/>
          </p:cNvSpPr>
          <p:nvPr/>
        </p:nvSpPr>
        <p:spPr>
          <a:xfrm>
            <a:off x="796153" y="4918508"/>
            <a:ext cx="63566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서울에서 피자의 증가율은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50-59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세 비율과 양의 상관관계입니다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DA8867-6367-4A0E-9C2A-ADD983B0B0E4}"/>
              </a:ext>
            </a:extLst>
          </p:cNvPr>
          <p:cNvSpPr/>
          <p:nvPr/>
        </p:nvSpPr>
        <p:spPr>
          <a:xfrm>
            <a:off x="4676160" y="1142419"/>
            <a:ext cx="7261374" cy="446085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94D4AE-68D6-477F-A8C6-1FDD13E45F13}"/>
              </a:ext>
            </a:extLst>
          </p:cNvPr>
          <p:cNvSpPr/>
          <p:nvPr/>
        </p:nvSpPr>
        <p:spPr>
          <a:xfrm>
            <a:off x="7787102" y="1008782"/>
            <a:ext cx="1038153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경기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FFEC113-EC26-433D-AB62-AEBBB8F72A43}"/>
              </a:ext>
            </a:extLst>
          </p:cNvPr>
          <p:cNvSpPr txBox="1">
            <a:spLocks/>
          </p:cNvSpPr>
          <p:nvPr/>
        </p:nvSpPr>
        <p:spPr>
          <a:xfrm>
            <a:off x="4676160" y="4918508"/>
            <a:ext cx="736025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경기도의 경우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서울과 반대로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70-79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세 연령대 비율과 피자의 증가율이 양의 상관관계였습니다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80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대 이상 연령대 비율 또한 증가율과 양의 상관관계 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36AD9A-F77B-478A-B2C5-DF6833CB85C4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FD5750-6676-4AC5-BE3F-4E68BECE1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4" y="1508853"/>
            <a:ext cx="3177773" cy="32677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AE8F22-06D0-4D9C-9AB7-B1A7B587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6" y="1628819"/>
            <a:ext cx="3120240" cy="32092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A7EA1-3C92-48BD-A1D7-F61B4845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219" y="1691192"/>
            <a:ext cx="3120240" cy="31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82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1B44F92-AFB4-490D-8E2F-719F8BEA942B}"/>
              </a:ext>
            </a:extLst>
          </p:cNvPr>
          <p:cNvSpPr txBox="1">
            <a:spLocks/>
          </p:cNvSpPr>
          <p:nvPr/>
        </p:nvSpPr>
        <p:spPr>
          <a:xfrm>
            <a:off x="1524627" y="766981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🍕피자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3F238-34E6-4ADD-A9AD-CB062262B633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2F105-8535-42FD-9F3C-E0913C16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1108202" y="1321855"/>
            <a:ext cx="9975595" cy="475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CCED4-17D4-4900-8C49-D850E83A11DC}"/>
              </a:ext>
            </a:extLst>
          </p:cNvPr>
          <p:cNvSpPr txBox="1"/>
          <p:nvPr/>
        </p:nvSpPr>
        <p:spPr>
          <a:xfrm>
            <a:off x="527723" y="6097356"/>
            <a:ext cx="12053314" cy="6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은평구가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금천구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송파구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종로구가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경기도의 경우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안산시가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고양시와 용인시가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C20040-310D-48A7-8D85-12CD8E22CA1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581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E65A2-259F-4F17-82D2-9BEB70FC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776645"/>
            <a:ext cx="5048250" cy="1092200"/>
          </a:xfrm>
        </p:spPr>
        <p:txBody>
          <a:bodyPr>
            <a:normAutofit fontScale="90000"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🥡야식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i="0" dirty="0">
                <a:solidFill>
                  <a:srgbClr val="000000"/>
                </a:solidFill>
                <a:effectLst/>
                <a:latin typeface="Helvetica Neue"/>
              </a:rPr>
              <a:t>서울</a:t>
            </a:r>
            <a:b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0DCE0-6B62-4BD4-9546-B6CFF7D8906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ABE3D8-A234-449F-8E78-0ABAE2E6D975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100F5-AF7B-4D40-9435-E614C288775A}"/>
              </a:ext>
            </a:extLst>
          </p:cNvPr>
          <p:cNvSpPr txBox="1"/>
          <p:nvPr/>
        </p:nvSpPr>
        <p:spPr>
          <a:xfrm>
            <a:off x="833438" y="4900404"/>
            <a:ext cx="12053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금천구’가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기록하였으며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이상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 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‘구로구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노원구’였습니다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양의 수치를 기록한 지역은 높은 순서대로 ‘영등포구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노원구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구로구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금천구’였으며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 유의미한 음의 수치를 보인 지역은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도봉구’뿐이었습니다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코로나 이후 배달건수의 증가율이 양의 수치를 기록한 지역 중 오직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양천구’만이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음의 수치를 기록한 지역 중 오직 ‘강북구’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만이 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A74CD-C1AF-48FE-A252-A93F7E8F8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46" y="1322746"/>
            <a:ext cx="9946262" cy="35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6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CE1477D-A6C5-4ECA-BEFD-938F212C0DC7}"/>
              </a:ext>
            </a:extLst>
          </p:cNvPr>
          <p:cNvSpPr txBox="1">
            <a:spLocks/>
          </p:cNvSpPr>
          <p:nvPr/>
        </p:nvSpPr>
        <p:spPr>
          <a:xfrm>
            <a:off x="338138" y="739616"/>
            <a:ext cx="504825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🥡야식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2BFFD-6E90-49C2-8EF8-8223E8D5B49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05F6A1-E40D-4711-A416-741E975E0B53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23A93-5A33-4347-A2D5-7005A2BCBB52}"/>
              </a:ext>
            </a:extLst>
          </p:cNvPr>
          <p:cNvSpPr txBox="1"/>
          <p:nvPr/>
        </p:nvSpPr>
        <p:spPr>
          <a:xfrm>
            <a:off x="756166" y="4552950"/>
            <a:ext cx="12053314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의정부시’가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기록하였으며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이상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포천시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부천시’였습니다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양의 수치를 기록한 지역은 높은 순서대로 ‘동두천시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포천시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의정부시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광명시’였으며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유의미한 음의 수치를 기록한 지역은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부천시’뿐이었습니다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코로나 이후 배달건수의 증가율이 양의 수치를 기록한 지역 중 높은 순서대로 ‘평택시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용인시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시흥시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안산시’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  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더불어 코로나 이후 배달건수의 증가율이 음의 수치를 기록한 지역 중 높은 순서대로 ‘남양주시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BF3C56-135A-4BC7-BACA-D8CAE11AB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243468"/>
            <a:ext cx="9360508" cy="33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4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378314" y="960017"/>
            <a:ext cx="11435371" cy="8742508"/>
            <a:chOff x="137504" y="1028270"/>
            <a:chExt cx="8720746" cy="87425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137504" y="1161908"/>
              <a:ext cx="8720746" cy="5097596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3971184" y="1028270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서울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629597" y="5419440"/>
              <a:ext cx="4967844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서울에서 야식의 증가율은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0-9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 비율과 양의 상관관계입니다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</a:p>
            <a:p>
              <a:pPr marL="0" indent="0">
                <a:buNone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    반대로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60-69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70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-79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 비율과는 음의 상관관계입니다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</a:p>
            <a:p>
              <a:pPr marL="0" indent="0">
                <a:buNone/>
              </a:pP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072D586C-B7EB-4E59-B090-5B4CB0F8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4" y="1449663"/>
            <a:ext cx="3556235" cy="369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9160EA59-58DB-423D-8BF0-4A35CE38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39" y="1449663"/>
            <a:ext cx="3570928" cy="37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18331F1-0810-427F-911B-E0A5ECAE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07" y="1449663"/>
            <a:ext cx="3570929" cy="37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39B6A17-FDC5-4823-9F73-E95AD408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/>
          <a:stretch/>
        </p:blipFill>
        <p:spPr>
          <a:xfrm>
            <a:off x="552452" y="1092856"/>
            <a:ext cx="10425112" cy="5067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4CF41-C907-4378-A550-962CBB934339}"/>
              </a:ext>
            </a:extLst>
          </p:cNvPr>
          <p:cNvSpPr txBox="1"/>
          <p:nvPr/>
        </p:nvSpPr>
        <p:spPr>
          <a:xfrm>
            <a:off x="1362686" y="5765144"/>
            <a:ext cx="1205331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모든 지역의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유의미한 점이 발견되지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 평택시가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시흥시가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경기도의 나머지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특징적인 부분은 발견되지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773F9C-8CCF-4C29-947B-B31FBFA27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8775" y="5572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sz="3600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sz="3600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sz="3600" b="1" dirty="0">
                <a:solidFill>
                  <a:srgbClr val="000000"/>
                </a:solidFill>
                <a:latin typeface="Helvetica Neue"/>
              </a:rPr>
              <a:t> 🥡야식 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F31AB-4463-4D0A-8FE4-AE91DA33CBAE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2B49AA-D8EE-4094-8B6A-C03A4D957C30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34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44397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🥘찜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탕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595F4-FF19-4D41-8A5F-84009DC19667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FF27EB-7B7B-4C9B-9320-7CF1FE8BCBD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73F2-87E7-4BA3-87EC-4E1AC634FD37}"/>
              </a:ext>
            </a:extLst>
          </p:cNvPr>
          <p:cNvSpPr txBox="1"/>
          <p:nvPr/>
        </p:nvSpPr>
        <p:spPr>
          <a:xfrm>
            <a:off x="823913" y="5100429"/>
            <a:ext cx="12053314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구로구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금천구’가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보였으며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2.5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이상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동작구’였습니다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수치를 기록하지 않은 지역은 오직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관악구’뿐이었으며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유의미한 양의 수치를 기록한 지역은 높은 순서대로 ‘영등포구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구로구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금천구’였으며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유의미한 음의 수치를 기록한 지역은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도봉구’뿐이었습니다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코로나 이후 배달건수의 증가율이 음의 수치를 기록한 지역 중 ‘강북구’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만이 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30C02-2B25-4222-8C2B-73B2BF4B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0" y="1401892"/>
            <a:ext cx="10466717" cy="37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63564A-68CF-4079-9A73-44CD1112A4EF}"/>
              </a:ext>
            </a:extLst>
          </p:cNvPr>
          <p:cNvSpPr/>
          <p:nvPr/>
        </p:nvSpPr>
        <p:spPr>
          <a:xfrm>
            <a:off x="371474" y="1180225"/>
            <a:ext cx="6924676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41D3F5-F0EA-4C8D-B919-C9FF4C3041D9}"/>
              </a:ext>
            </a:extLst>
          </p:cNvPr>
          <p:cNvSpPr/>
          <p:nvPr/>
        </p:nvSpPr>
        <p:spPr>
          <a:xfrm>
            <a:off x="371474" y="2358220"/>
            <a:ext cx="9210676" cy="8993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47D728-EED1-471E-B9F8-09631D3DDCA2}"/>
              </a:ext>
            </a:extLst>
          </p:cNvPr>
          <p:cNvGrpSpPr/>
          <p:nvPr/>
        </p:nvGrpSpPr>
        <p:grpSpPr>
          <a:xfrm>
            <a:off x="0" y="95912"/>
            <a:ext cx="10096500" cy="646331"/>
            <a:chOff x="0" y="95912"/>
            <a:chExt cx="10096500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7F026-B374-48B6-A71D-B90D2A55C402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+mj-ea"/>
                  <a:ea typeface="+mj-ea"/>
                </a:rPr>
                <a:t>0. </a:t>
              </a:r>
              <a:r>
                <a:rPr lang="ko-KR" altLang="en-US" sz="1800" dirty="0">
                  <a:latin typeface="+mj-ea"/>
                  <a:ea typeface="+mj-ea"/>
                </a:rPr>
                <a:t>활용 데이터 소개 및 데이터 </a:t>
              </a:r>
              <a:r>
                <a:rPr lang="ko-KR" altLang="en-US" sz="1800" dirty="0" err="1">
                  <a:latin typeface="+mj-ea"/>
                  <a:ea typeface="+mj-ea"/>
                </a:rPr>
                <a:t>전처리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-0-1. </a:t>
              </a:r>
              <a:r>
                <a:rPr lang="ko-KR" altLang="en-US" dirty="0">
                  <a:latin typeface="+mn-ea"/>
                </a:rPr>
                <a:t>데이터 소개 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5DDD4E-6EFF-44FE-81ED-EC2225DED2D5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8F713E-7869-465B-96DA-C4D4793460E1}"/>
              </a:ext>
            </a:extLst>
          </p:cNvPr>
          <p:cNvSpPr txBox="1"/>
          <p:nvPr/>
        </p:nvSpPr>
        <p:spPr>
          <a:xfrm>
            <a:off x="371474" y="1120190"/>
            <a:ext cx="12434887" cy="277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3.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세대당 가구 데이터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: KOSIS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데이터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가구주의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i="0" dirty="0" err="1">
                <a:solidFill>
                  <a:srgbClr val="000000"/>
                </a:solidFill>
                <a:effectLst/>
                <a:latin typeface="+mn-ea"/>
              </a:rPr>
              <a:t>연령및가구원수별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가구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일반가구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.csv)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배달 데이터와 마찬가지로 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구 명을 수정했습니다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가구당 가구원수 비율을 구하는 칼럼을 추가했습니다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i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4.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창업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폐업 데이터 </a:t>
            </a:r>
          </a:p>
          <a:p>
            <a:pPr algn="l">
              <a:lnSpc>
                <a:spcPct val="130000"/>
              </a:lnSpc>
            </a:pP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     -StartupOrClosing_Region.csv, </a:t>
            </a:r>
            <a:r>
              <a:rPr lang="en-US" altLang="ko-KR" sz="1500" i="0" dirty="0" err="1">
                <a:solidFill>
                  <a:srgbClr val="000000"/>
                </a:solidFill>
                <a:effectLst/>
                <a:latin typeface="+mn-ea"/>
              </a:rPr>
              <a:t>StartupOrClosing_Shop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 (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제공 데이터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     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폐업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업종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분류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.xlsx,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창업업종명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_shop.csv,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창업업종명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_region.csv (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제공데이터를 자체적으로 가공한 데이터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창업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 데이터 중 요식업과는 관계가 없는 데이터가 있었고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요식업 데이터 또한 배달 데이터의 업종명과 일치하지 않는 것이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그래서 요식업 데이터만 추리고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배달 데이터의 업종명을 기준으로 하여 상위 범주로 업종명을 묶었습니다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500" b="0" i="0" u="sng" dirty="0">
                <a:solidFill>
                  <a:srgbClr val="000000"/>
                </a:solidFill>
                <a:effectLst/>
                <a:latin typeface="+mn-ea"/>
              </a:rPr>
              <a:t>구체적인 기준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은 다음과 같습니다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5B5EE6-F521-465E-9490-8C1557406C03}"/>
              </a:ext>
            </a:extLst>
          </p:cNvPr>
          <p:cNvGrpSpPr/>
          <p:nvPr/>
        </p:nvGrpSpPr>
        <p:grpSpPr>
          <a:xfrm>
            <a:off x="3088481" y="4140269"/>
            <a:ext cx="8415337" cy="1394463"/>
            <a:chOff x="2928938" y="4101462"/>
            <a:chExt cx="8415337" cy="13944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95E437-C3AC-44ED-9160-759823D6C656}"/>
                </a:ext>
              </a:extLst>
            </p:cNvPr>
            <p:cNvSpPr txBox="1"/>
            <p:nvPr/>
          </p:nvSpPr>
          <p:spPr>
            <a:xfrm>
              <a:off x="3062287" y="4140269"/>
              <a:ext cx="8281988" cy="127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</a:t>
              </a:r>
              <a:r>
                <a:rPr lang="ko-KR" altLang="en-US" sz="1500" b="0" i="0" dirty="0" err="1">
                  <a:solidFill>
                    <a:srgbClr val="000000"/>
                  </a:solidFill>
                  <a:effectLst/>
                  <a:latin typeface="+mn-ea"/>
                </a:rPr>
                <a:t>부페</a:t>
              </a: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제외</a:t>
              </a:r>
            </a:p>
            <a:p>
              <a:pPr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육류 </a:t>
              </a: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+mn-ea"/>
                </a:rPr>
                <a:t>: </a:t>
              </a: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너무 생소하거나 너무 일반적이어서 어느 한 업종으로 분류하기 어려운 것 제외</a:t>
              </a:r>
            </a:p>
            <a:p>
              <a:pPr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해산물 </a:t>
              </a: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+mn-ea"/>
                </a:rPr>
                <a:t>: </a:t>
              </a: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회</a:t>
              </a: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+mn-ea"/>
                </a:rPr>
                <a:t>-</a:t>
              </a:r>
              <a:r>
                <a:rPr lang="ko-KR" altLang="en-US" sz="1500" b="0" i="0" dirty="0" err="1">
                  <a:solidFill>
                    <a:srgbClr val="000000"/>
                  </a:solidFill>
                  <a:effectLst/>
                  <a:latin typeface="+mn-ea"/>
                </a:rPr>
                <a:t>찜탕을</a:t>
              </a: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제외한 모든 해산물 요리</a:t>
              </a: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+mn-ea"/>
                </a:rPr>
                <a:t>, </a:t>
              </a: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너무 일반적이어서 요리 업종 분류하기 어려운 경우 제외</a:t>
              </a:r>
            </a:p>
            <a:p>
              <a:pPr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+mn-ea"/>
                </a:rPr>
                <a:t> 어느 한 업종으로 분류하기 어려운 것 제외</a:t>
              </a:r>
              <a:endParaRPr lang="en-US" altLang="ko-KR" sz="1500" b="0" i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1BC1180-1D1F-4439-ABCE-839409056BA0}"/>
                </a:ext>
              </a:extLst>
            </p:cNvPr>
            <p:cNvSpPr/>
            <p:nvPr/>
          </p:nvSpPr>
          <p:spPr>
            <a:xfrm>
              <a:off x="2928938" y="4101462"/>
              <a:ext cx="8281988" cy="1394463"/>
            </a:xfrm>
            <a:prstGeom prst="roundRect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60548C-41CA-4FA3-88BE-BA4D71934A08}"/>
              </a:ext>
            </a:extLst>
          </p:cNvPr>
          <p:cNvCxnSpPr/>
          <p:nvPr/>
        </p:nvCxnSpPr>
        <p:spPr>
          <a:xfrm>
            <a:off x="9334500" y="3810000"/>
            <a:ext cx="0" cy="33026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81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55492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🥘찜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탕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6C5A-A8B6-4632-8346-36AA6EFC8BED}"/>
              </a:ext>
            </a:extLst>
          </p:cNvPr>
          <p:cNvSpPr txBox="1"/>
          <p:nvPr/>
        </p:nvSpPr>
        <p:spPr>
          <a:xfrm>
            <a:off x="338138" y="95912"/>
            <a:ext cx="6216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022AFE-3394-42E0-A678-E5E4382D8E0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71166-18CE-4567-A306-73E468E490AE}"/>
              </a:ext>
            </a:extLst>
          </p:cNvPr>
          <p:cNvSpPr txBox="1"/>
          <p:nvPr/>
        </p:nvSpPr>
        <p:spPr>
          <a:xfrm>
            <a:off x="386557" y="5175554"/>
            <a:ext cx="12053314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의정부시’가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기록하였으며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포천시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시흥시’였습니다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양의 수치를 기록한 지역은 높은 순서대로 ‘포천시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시흥시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의정부시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광명시’였습니다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코로나 이후 배달건수의 증가율이 양의 수치를 기록한 지역 중 높은 순서대로 ‘용인시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안산시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남양주시’는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37E5C-397F-4085-884A-BA0006B6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64" y="1404912"/>
            <a:ext cx="10498347" cy="3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2495550" y="1036217"/>
            <a:ext cx="12555662" cy="8552008"/>
            <a:chOff x="1890146" y="1028270"/>
            <a:chExt cx="9575093" cy="85520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1890146" y="1161908"/>
              <a:ext cx="5491490" cy="4907095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4123727" y="1028270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서울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2272538" y="5228940"/>
              <a:ext cx="9192701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서울에서 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찜탕의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증가율은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30-39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인구비율과 양의 상관관계이고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     50-59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 비율과는 음의 상관관계입니다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</a:p>
            <a:p>
              <a:pPr marL="0" indent="0">
                <a:buNone/>
              </a:pP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F958114-7822-4BDA-9DCE-B3F19A99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81" y="1504246"/>
            <a:ext cx="3452319" cy="35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9533F93-74A6-4AD6-982A-F18C02530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06" y="1504247"/>
            <a:ext cx="3439252" cy="35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6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29E0C2-2DA8-4009-97BC-11F53B40B319}"/>
              </a:ext>
            </a:extLst>
          </p:cNvPr>
          <p:cNvSpPr txBox="1">
            <a:spLocks/>
          </p:cNvSpPr>
          <p:nvPr/>
        </p:nvSpPr>
        <p:spPr>
          <a:xfrm>
            <a:off x="1687858" y="68374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🥘찜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탕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7BD32-E9FF-485D-9681-8D776A3DAD3B}"/>
              </a:ext>
            </a:extLst>
          </p:cNvPr>
          <p:cNvSpPr txBox="1"/>
          <p:nvPr/>
        </p:nvSpPr>
        <p:spPr>
          <a:xfrm>
            <a:off x="57150" y="5960055"/>
            <a:ext cx="1220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서울시는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중구와 도봉구가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폐업 수가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특징적인 점이 발견되지는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경기도는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평택시와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군포시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구리시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포천시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화성시가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나머지 지역은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2C546-8158-4993-9388-2C0E4CACC87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454981-8510-4EA8-8A4A-A025ECA03E8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453937-4CBB-4D97-BD75-58B845D15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/>
          <a:stretch/>
        </p:blipFill>
        <p:spPr>
          <a:xfrm>
            <a:off x="1032700" y="1229845"/>
            <a:ext cx="9682926" cy="47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48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4269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🍜중식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9153D-39D7-47F1-997C-2F3167266F95}"/>
              </a:ext>
            </a:extLst>
          </p:cNvPr>
          <p:cNvSpPr txBox="1"/>
          <p:nvPr/>
        </p:nvSpPr>
        <p:spPr>
          <a:xfrm>
            <a:off x="338138" y="95912"/>
            <a:ext cx="6216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F68488-D8B0-4798-A331-59F129ED8A1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C295B-0E59-4097-BC6E-8E73804C52F7}"/>
              </a:ext>
            </a:extLst>
          </p:cNvPr>
          <p:cNvSpPr txBox="1"/>
          <p:nvPr/>
        </p:nvSpPr>
        <p:spPr>
          <a:xfrm>
            <a:off x="737273" y="5071480"/>
            <a:ext cx="12053314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금천구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구로구’가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보였으며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이상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 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강북구’였습니다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양의 수치를 기록한 지역은 높은 순서대로 ‘도봉구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영등포구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금천구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구로구’였으며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 </a:t>
            </a: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오직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구로구’만이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유의미한 증가율을 기록하지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코로나 이후 배달건수의 증가율이 양의 수치를 기록한 지역 중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관악구’만이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DB83F-A210-41FA-AF81-9245FD7A1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8" y="1409351"/>
            <a:ext cx="10394899" cy="37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4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31146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🍜중식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6443C-C677-450C-A491-823775FD8C5E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7F509-F490-45DF-9240-F9BDABD59DE3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D1870-3314-4E23-ADC7-3780D23D5A72}"/>
              </a:ext>
            </a:extLst>
          </p:cNvPr>
          <p:cNvSpPr txBox="1"/>
          <p:nvPr/>
        </p:nvSpPr>
        <p:spPr>
          <a:xfrm>
            <a:off x="737273" y="4795255"/>
            <a:ext cx="12053314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인구대비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의정부시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부천시’가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압도적으로 높은 배달건수를 보였으며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   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다음으로 높은 수치를 보인 지역과 약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2.5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 이상 차이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더불어 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지역의 격차는 각각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배에 가까워 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+mn-ea"/>
              </a:rPr>
              <a:t>지역간의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 격차의 폭도 크다고 말할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.)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 다음으로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지역은 순서대로 ‘동두천시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남양주시’였습니다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 중 코로나 이후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배달건수의 증가율이 유의미한 수치를 기록하지 않은 지역은 오직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동두천시’뿐이었으며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유의미한 양의 수치를 기록한 지역은 높은 순서대로 ‘의정부시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광명시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남양주시’였으며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유의미한 음의 수치를 기록한 지역은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부천시’뿐이었습니다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코로나 이후 배달건수의 증가율이 양의 수치를 기록한 지역 중 ‘시흥시’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만이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음의 수치를 기록한 지역 중 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고양시’만이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인구대비 배달건수가 높았던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개의 지역에 해당하지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AC191D-1B8D-47D7-88A4-EE96D685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46" y="1377246"/>
            <a:ext cx="9672507" cy="345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3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2519012" y="1035359"/>
            <a:ext cx="8329963" cy="8402329"/>
            <a:chOff x="1770025" y="322562"/>
            <a:chExt cx="6352526" cy="84023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1770026" y="390889"/>
              <a:ext cx="5455705" cy="4468285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3978800" y="322562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서울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1770025" y="4373553"/>
              <a:ext cx="6352526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서울에서 중식의 증가율과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80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이상 연령대의 인구비율은 양의 상관관계 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</a:p>
            <a:p>
              <a:pPr marL="0" indent="0">
                <a:buNone/>
              </a:pP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9BB3F82-126C-47BF-A7C7-F2854097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82880"/>
            <a:ext cx="33528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577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29E0C2-2DA8-4009-97BC-11F53B40B319}"/>
              </a:ext>
            </a:extLst>
          </p:cNvPr>
          <p:cNvSpPr txBox="1">
            <a:spLocks/>
          </p:cNvSpPr>
          <p:nvPr/>
        </p:nvSpPr>
        <p:spPr>
          <a:xfrm>
            <a:off x="1821208" y="68374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🍜중식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74E93-5417-45DB-9060-EAEF9BE0FA44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A3548-4274-47E6-B1C3-84F6E4F638C6}"/>
              </a:ext>
            </a:extLst>
          </p:cNvPr>
          <p:cNvSpPr txBox="1"/>
          <p:nvPr/>
        </p:nvSpPr>
        <p:spPr>
          <a:xfrm>
            <a:off x="1024511" y="5995145"/>
            <a:ext cx="1205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서초구가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그리고 은평구가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용인시가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김포시와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E6350-910D-4E51-B332-E7523F384B59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A70B53-5282-4144-84C3-8C71E5AE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7"/>
          <a:stretch/>
        </p:blipFill>
        <p:spPr>
          <a:xfrm>
            <a:off x="1002123" y="1318370"/>
            <a:ext cx="9742756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87788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🧆아시안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양식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96F1-13A2-4E2E-A379-F4F525CC0586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EB9AFE-2116-4F2C-980F-25FD7FC8ADE6}"/>
              </a:ext>
            </a:extLst>
          </p:cNvPr>
          <p:cNvSpPr txBox="1">
            <a:spLocks/>
          </p:cNvSpPr>
          <p:nvPr/>
        </p:nvSpPr>
        <p:spPr>
          <a:xfrm>
            <a:off x="1041428" y="5283842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이상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‘동작구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도봉구’였습니다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구로구’뿐이었으며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기록한 지역은 높은 순서대로 ‘금천구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동작구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영등포구’뿐이었습니다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D9A88D-D84A-417B-A09F-A3B5C3A801EA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01C53-9C74-4147-A7CC-86B819D9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7" y="1564779"/>
            <a:ext cx="10118785" cy="36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17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03638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🧆아시안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양식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9BE9A-68F9-41A0-889D-5150ECB390D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3706032-6DCF-41AF-8731-7E406B84877D}"/>
              </a:ext>
            </a:extLst>
          </p:cNvPr>
          <p:cNvSpPr txBox="1">
            <a:spLocks/>
          </p:cNvSpPr>
          <p:nvPr/>
        </p:nvSpPr>
        <p:spPr>
          <a:xfrm>
            <a:off x="962025" y="5016863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광명시’지역이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이상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‘안산시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높은 순서대로 ‘의정부시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남양주시’였으며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기록한 지역은 높은 순서대로 ‘안산시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고양시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부천시’였습니다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이후 배달건수의 증가율이 양의 수치를 기록한 지역 중 ‘용인시’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만이 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지역에 해당하지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C3C50B-670B-497C-9DBA-797F5B436201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B0B822-C9F9-4377-AF68-063BE85A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7" y="1355566"/>
            <a:ext cx="10299940" cy="36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6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378314" y="960017"/>
            <a:ext cx="12304109" cy="8700677"/>
            <a:chOff x="137504" y="1028270"/>
            <a:chExt cx="9383251" cy="87006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137504" y="1161908"/>
              <a:ext cx="8720746" cy="5097596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3971184" y="1028270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경기도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1236038" y="5377609"/>
              <a:ext cx="8284717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경기도에서 아시안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양식의 증가율은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20-29,50-59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 비율과는 음의 상관관계이며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</a:t>
              </a: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     70-79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세 연령대 인구 비율과는 양의 상관관계입니다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2C23DE-35CE-4321-B57C-539EB4C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0" y="1507747"/>
            <a:ext cx="3459508" cy="36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296A5C8-5E3C-4158-B6B5-D680749C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02" y="1503934"/>
            <a:ext cx="3463165" cy="36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03FD98-F81E-401F-B330-96561ECD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326" y="1503934"/>
            <a:ext cx="3463165" cy="36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5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D07145-BF19-4D99-8319-38DFCFF0A7ED}"/>
              </a:ext>
            </a:extLst>
          </p:cNvPr>
          <p:cNvSpPr/>
          <p:nvPr/>
        </p:nvSpPr>
        <p:spPr>
          <a:xfrm>
            <a:off x="328613" y="5138160"/>
            <a:ext cx="3043237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01EC7E9-5B45-4F2D-B2BD-4B232F6DE9C4}"/>
              </a:ext>
            </a:extLst>
          </p:cNvPr>
          <p:cNvSpPr/>
          <p:nvPr/>
        </p:nvSpPr>
        <p:spPr>
          <a:xfrm>
            <a:off x="333374" y="4228181"/>
            <a:ext cx="2447926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299D1C0-EC08-4217-9910-3C168DAF7738}"/>
              </a:ext>
            </a:extLst>
          </p:cNvPr>
          <p:cNvSpPr/>
          <p:nvPr/>
        </p:nvSpPr>
        <p:spPr>
          <a:xfrm>
            <a:off x="328613" y="3333290"/>
            <a:ext cx="2643187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B86BA9B-7CAE-4CC6-BA17-D648514AB9E6}"/>
              </a:ext>
            </a:extLst>
          </p:cNvPr>
          <p:cNvSpPr/>
          <p:nvPr/>
        </p:nvSpPr>
        <p:spPr>
          <a:xfrm>
            <a:off x="338138" y="2457083"/>
            <a:ext cx="3043237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63564A-68CF-4079-9A73-44CD1112A4EF}"/>
              </a:ext>
            </a:extLst>
          </p:cNvPr>
          <p:cNvSpPr/>
          <p:nvPr/>
        </p:nvSpPr>
        <p:spPr>
          <a:xfrm>
            <a:off x="338138" y="1247408"/>
            <a:ext cx="4233862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47D728-EED1-471E-B9F8-09631D3DDCA2}"/>
              </a:ext>
            </a:extLst>
          </p:cNvPr>
          <p:cNvGrpSpPr/>
          <p:nvPr/>
        </p:nvGrpSpPr>
        <p:grpSpPr>
          <a:xfrm>
            <a:off x="0" y="95912"/>
            <a:ext cx="10096500" cy="646331"/>
            <a:chOff x="0" y="95912"/>
            <a:chExt cx="10096500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7F026-B374-48B6-A71D-B90D2A55C402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+mj-ea"/>
                  <a:ea typeface="+mj-ea"/>
                </a:rPr>
                <a:t>0. </a:t>
              </a:r>
              <a:r>
                <a:rPr lang="ko-KR" altLang="en-US" sz="1800" dirty="0">
                  <a:latin typeface="+mj-ea"/>
                  <a:ea typeface="+mj-ea"/>
                </a:rPr>
                <a:t>활용 데이터 소개 및 데이터 </a:t>
              </a:r>
              <a:r>
                <a:rPr lang="ko-KR" altLang="en-US" sz="1800" dirty="0" err="1">
                  <a:latin typeface="+mj-ea"/>
                  <a:ea typeface="+mj-ea"/>
                </a:rPr>
                <a:t>전처리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-0-2. </a:t>
              </a:r>
              <a:r>
                <a:rPr lang="ko-KR" altLang="en-US" dirty="0">
                  <a:latin typeface="+mn-ea"/>
                </a:rPr>
                <a:t>데이터 </a:t>
              </a:r>
              <a:r>
                <a:rPr lang="ko-KR" altLang="en-US" dirty="0" err="1">
                  <a:latin typeface="+mn-ea"/>
                </a:rPr>
                <a:t>전처리</a:t>
              </a:r>
              <a:r>
                <a:rPr lang="ko-KR" altLang="en-US" dirty="0">
                  <a:latin typeface="+mn-ea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5DDD4E-6EFF-44FE-81ED-EC2225DED2D5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8A5237-B15C-4C95-BDE8-78A2B21205A2}"/>
              </a:ext>
            </a:extLst>
          </p:cNvPr>
          <p:cNvSpPr txBox="1"/>
          <p:nvPr/>
        </p:nvSpPr>
        <p:spPr>
          <a:xfrm>
            <a:off x="323849" y="729665"/>
            <a:ext cx="12434887" cy="625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✏데이터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전처리</a:t>
            </a:r>
            <a:endParaRPr lang="en-US" altLang="ko-KR" sz="2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코로나 발생 전후 지역별</a:t>
            </a:r>
            <a:r>
              <a:rPr lang="en-US" altLang="ko-KR" sz="150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i="0" dirty="0">
                <a:solidFill>
                  <a:srgbClr val="000000"/>
                </a:solidFill>
                <a:effectLst/>
                <a:latin typeface="+mn-ea"/>
              </a:rPr>
              <a:t>업종별 일 평균 배달 건수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코로나 발생 전후로 </a:t>
            </a:r>
            <a:r>
              <a:rPr lang="en-US" altLang="ko-KR" sz="1500" b="0" i="0" dirty="0" err="1">
                <a:solidFill>
                  <a:srgbClr val="000000"/>
                </a:solidFill>
                <a:effectLst/>
                <a:latin typeface="+mn-ea"/>
              </a:rPr>
              <a:t>groupby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count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한 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각각 코로나 발생 전의 일수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(2019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12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~ 2020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: 33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과 코로나 발생 후의 일수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-6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30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: 149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로 나눴습니다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 인구 대비 배달 건수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위에서 구한 일 평균 배달건수에서 각 지역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 일 평균 배달 건수를 나눴습니다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3.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 배달 증가 건수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코로나 이후 일 평균 배달건수에서 코로나 이전 일 평균 배달 건수를 뺀 값입니다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4.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 배달 증가율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위의 증가 건수에서 코로나 전 일 평균 배달 건수를 나눈 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100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을 곱한 값입니다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5.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 인구 대비 배달 건수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지역별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세 단위 연령대별 인구비율과 해당 업종의 증가율의 상관관계를 구했습니다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 P Value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0.05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미만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즉 유의미한 상관관계인 경우 </a:t>
            </a:r>
            <a:r>
              <a:rPr lang="en-US" altLang="ko-KR" sz="1500" b="0" i="0" dirty="0" err="1">
                <a:solidFill>
                  <a:srgbClr val="000000"/>
                </a:solidFill>
                <a:effectLst/>
                <a:latin typeface="+mn-ea"/>
              </a:rPr>
              <a:t>sns.lmplot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으로 상관관계 그래프가 그려집니다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상관계수와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P Value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값을 구할 때는 </a:t>
            </a:r>
            <a:r>
              <a:rPr lang="en-US" altLang="ko-KR" sz="1500" b="0" i="0" dirty="0" err="1">
                <a:solidFill>
                  <a:srgbClr val="000000"/>
                </a:solidFill>
                <a:effectLst/>
                <a:latin typeface="+mn-ea"/>
              </a:rPr>
              <a:t>Scify.stats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라이브러리의 </a:t>
            </a:r>
            <a:r>
              <a:rPr lang="en-US" altLang="ko-KR" sz="1500" b="0" i="0" dirty="0" err="1">
                <a:solidFill>
                  <a:srgbClr val="000000"/>
                </a:solidFill>
                <a:effectLst/>
                <a:latin typeface="+mn-ea"/>
              </a:rPr>
              <a:t>pearsonr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을 이용했습니다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가구당 가구원수 비율과 증가율의 상관관계를 구할 때에도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위에서와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마찬가지로 가구당 가구원수 단위로 증가율과 상관관계를 구했습니다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801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7C351F1-E279-4A57-99E1-4905851FE63A}"/>
              </a:ext>
            </a:extLst>
          </p:cNvPr>
          <p:cNvSpPr txBox="1">
            <a:spLocks/>
          </p:cNvSpPr>
          <p:nvPr/>
        </p:nvSpPr>
        <p:spPr>
          <a:xfrm>
            <a:off x="1610352" y="73342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🧆아시안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양식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09709-5848-459E-A63E-0A11EC84B191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86330C-BF19-4512-926E-F1BF2AA12C4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A629D2-ABD5-47FA-A721-CC69117A6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/>
          <a:stretch/>
        </p:blipFill>
        <p:spPr>
          <a:xfrm>
            <a:off x="965420" y="1274981"/>
            <a:ext cx="9787678" cy="4744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6689B-6FAB-4ADE-9621-C9A709909466}"/>
              </a:ext>
            </a:extLst>
          </p:cNvPr>
          <p:cNvSpPr txBox="1"/>
          <p:nvPr/>
        </p:nvSpPr>
        <p:spPr>
          <a:xfrm>
            <a:off x="1524627" y="5848350"/>
            <a:ext cx="12053314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 용산구가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강남구가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그 수가 많게 나타났으며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모두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성남시가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고양시가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뒤를 이었습니다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25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용인시와 화정시가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부천시가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의정부시가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그리고 나머지 지역은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815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2881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🐟회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2A22A-2A8C-4588-BA10-C0432747F0A4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1A5AC-17E0-4331-9D0E-FBCEDF8157DF}"/>
              </a:ext>
            </a:extLst>
          </p:cNvPr>
          <p:cNvSpPr txBox="1">
            <a:spLocks/>
          </p:cNvSpPr>
          <p:nvPr/>
        </p:nvSpPr>
        <p:spPr>
          <a:xfrm>
            <a:off x="962025" y="5028645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은평구’지역이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노원구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영등포구’였습니다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7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순서대로 ‘은평구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노원구’였으며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기록한 지역은 순서대로 ‘도봉구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영등포구’였습니다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7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이후 배달건수의 증가율이 음의 수치를 기록한 지역 중 높은 순서대로 ‘강북구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강서구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동작구’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지역에 해당하지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E345D-8FFF-49C7-9A66-1C07EC0435A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32F490-AA43-418B-855A-17025ED9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43" y="1328588"/>
            <a:ext cx="10118783" cy="36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98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798100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🐟회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A07D8-DB15-4F5F-8427-75235A8685FD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F1465F2-D546-4EA3-B26D-F910FD270F7D}"/>
              </a:ext>
            </a:extLst>
          </p:cNvPr>
          <p:cNvSpPr txBox="1">
            <a:spLocks/>
          </p:cNvSpPr>
          <p:nvPr/>
        </p:nvSpPr>
        <p:spPr>
          <a:xfrm>
            <a:off x="829228" y="4963391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의정부시’지역이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‘고양시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평택시’였습니다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수치를 기록하지 않은 지역은 오직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평택시’뿐이었으며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양의 수치를 기록한 지역은 순서대로 ‘광명시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의정부시’였으며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유의미한 음의 수치를 기록한 지역은 순서대로 ‘부천시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이후 배달건수의 증가율이 양의 수치를 기록한 지역 중 높은 순서대로 ‘포천시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안산시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시흥시’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지역에 해당하지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B73B99-16EC-4B0F-9128-FF9CD600B6DE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4C6B97-DB87-4079-B17E-07A20A3E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7" y="1289770"/>
            <a:ext cx="10334445" cy="3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7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6983A07-F29C-4C13-8ADF-5C9CF19CB688}"/>
              </a:ext>
            </a:extLst>
          </p:cNvPr>
          <p:cNvSpPr txBox="1">
            <a:spLocks/>
          </p:cNvSpPr>
          <p:nvPr/>
        </p:nvSpPr>
        <p:spPr>
          <a:xfrm>
            <a:off x="1629402" y="733425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🐟회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0D75C-FE9D-4529-9F8A-A5C43BDDE17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66C64-3C70-40F9-BE61-C0DB90B16F8E}"/>
              </a:ext>
            </a:extLst>
          </p:cNvPr>
          <p:cNvSpPr txBox="1"/>
          <p:nvPr/>
        </p:nvSpPr>
        <p:spPr>
          <a:xfrm>
            <a:off x="840795" y="5965467"/>
            <a:ext cx="1205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폐업 수가 가장 많았던 강서구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광진구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중구가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폐업 수에 있어 유의미한 특징이 발견되지는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 수원시가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많았고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안산시와 시흥시가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이외의 지역은 모두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이하로 폐업 수가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31D75-6FAC-4165-B2F1-257B704EFEBA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99AA7-6BBA-4656-81C2-606EA249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0"/>
          <a:stretch/>
        </p:blipFill>
        <p:spPr>
          <a:xfrm>
            <a:off x="957261" y="1247228"/>
            <a:ext cx="9724613" cy="47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1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55D17-B9EE-4502-B9AE-39F2B8ED2FCE}"/>
              </a:ext>
            </a:extLst>
          </p:cNvPr>
          <p:cNvSpPr txBox="1"/>
          <p:nvPr/>
        </p:nvSpPr>
        <p:spPr>
          <a:xfrm>
            <a:off x="338138" y="95912"/>
            <a:ext cx="6216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  <a:p>
            <a:endParaRPr lang="en-US" altLang="ko-KR" sz="1800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13864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🥗배달전문업체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D58F90F-FDFC-4439-AD8A-D74BF43499A2}"/>
              </a:ext>
            </a:extLst>
          </p:cNvPr>
          <p:cNvSpPr txBox="1">
            <a:spLocks/>
          </p:cNvSpPr>
          <p:nvPr/>
        </p:nvSpPr>
        <p:spPr>
          <a:xfrm>
            <a:off x="772078" y="5358864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영등포구’지역이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2.5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 다음으로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‘구로구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동작구’였습니다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순서대로 ‘금천구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구로구’지역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단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지역뿐이었습니다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780408-DFC3-4121-91BA-E4E53A00B211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BB0764-EA9B-4A0F-887C-1E5723C8C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3" y="1486063"/>
            <a:ext cx="10687223" cy="38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6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39031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🥗배달전문업체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874F-9043-4228-8D2F-E4C261FEF005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36A6F7B-5D13-4AE1-B196-5E92F03FD614}"/>
              </a:ext>
            </a:extLst>
          </p:cNvPr>
          <p:cNvSpPr txBox="1">
            <a:spLocks/>
          </p:cNvSpPr>
          <p:nvPr/>
        </p:nvSpPr>
        <p:spPr>
          <a:xfrm>
            <a:off x="962025" y="5099881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의정부시’지역이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동두천시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평택시’입니다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순서대로 ‘평택시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의정부시’였으며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유의미한 음의 수치를 기록한 지역은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부천시’였습니다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이후 배달건수의 증가율이 양의 수치를 기록한 지역 중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안산시’만이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음의 수치를 기록한 지역 중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고양시’만이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지역에 해당하지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FF37D-8BA5-41D2-9827-A46B5DC7E0C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9A1187-8FCB-45BC-A13C-78DB2C31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6" y="1411485"/>
            <a:ext cx="10346685" cy="36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8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7660F-7D0D-4F96-A9E6-26881755A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9"/>
          <a:stretch/>
        </p:blipFill>
        <p:spPr>
          <a:xfrm>
            <a:off x="862012" y="1418747"/>
            <a:ext cx="10137376" cy="48530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F76BA7-98B2-4C28-B554-28CE3A1F6668}"/>
              </a:ext>
            </a:extLst>
          </p:cNvPr>
          <p:cNvSpPr txBox="1">
            <a:spLocks/>
          </p:cNvSpPr>
          <p:nvPr/>
        </p:nvSpPr>
        <p:spPr>
          <a:xfrm>
            <a:off x="1858002" y="792148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🥗배달전문업체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F7A00-F240-4E77-A30F-8940C9DDA8E8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FB773-44FC-44FF-B56B-2C0C4FCFD6C3}"/>
              </a:ext>
            </a:extLst>
          </p:cNvPr>
          <p:cNvSpPr txBox="1"/>
          <p:nvPr/>
        </p:nvSpPr>
        <p:spPr>
          <a:xfrm>
            <a:off x="640770" y="5952990"/>
            <a:ext cx="1205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서울시와 경기도 모두 폐업 수가 가장 높은 지역을 포함하여 모든 시와 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 ~ 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 이하의 수를 보이며 두드러지는 지역이 나타나지는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72A99-383E-4611-8F1B-08CB87C1F43B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978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47420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🍱도시락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7FD3E-270C-4FC1-93A7-2059026593BA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BBFB42E-FA39-482E-A09A-C6462AB8AE01}"/>
              </a:ext>
            </a:extLst>
          </p:cNvPr>
          <p:cNvSpPr txBox="1">
            <a:spLocks/>
          </p:cNvSpPr>
          <p:nvPr/>
        </p:nvSpPr>
        <p:spPr>
          <a:xfrm>
            <a:off x="819703" y="5206202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영등포구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강북구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양천구’입니다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이와 달리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배달 건수의 증가율이 유의미한 양의 수치를 기록한 지역은 순서대로 ‘양천구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도봉구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구로구’였으며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강북구’만이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유일하게 유의미한 수치를 보이지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4BB574-245F-4163-9A47-5E2F083EEBB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025E14-9C90-4212-84CC-0F8F95DE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429958"/>
            <a:ext cx="10385571" cy="37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783017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🍱도시락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7BE0F-8F4F-49F8-BD19-840200C308A5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665F7EE-C8DF-46A1-B401-9E1ADE5BC263}"/>
              </a:ext>
            </a:extLst>
          </p:cNvPr>
          <p:cNvSpPr txBox="1">
            <a:spLocks/>
          </p:cNvSpPr>
          <p:nvPr/>
        </p:nvSpPr>
        <p:spPr>
          <a:xfrm>
            <a:off x="834093" y="4982784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의정부시’지역이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그 다음으로 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지역은 순서대로 ‘포천시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고양시’입니다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심부름 배달건수의 증가율이 유의미한 양의 수치를 기록한 지역은 순서대로 ‘광명시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의정부시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부천시’였으며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고양시’만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유일하게 음의 수치를 기록하였습니다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코로나 이후 배달건수의 증가율이 양의 수치를 기록한 지역 중 ‘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남양주시’만이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인구대비 배달건수가 높았던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개의 지역에 해당하지 않았습니다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      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남양주시는 인구대비 배달건수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위 지역으로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증가율로 보면 포천시와 고양시보다 더욱 높은 수치를 기록했다고 말할 수 있습니다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4F8E68-930C-4200-A07B-D0A56F4090D6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CD988-10FE-4E4D-AA5D-3A9FAC162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3" y="1327359"/>
            <a:ext cx="10184234" cy="3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4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84D70-0F16-44F0-935C-1D41907F9CF1}"/>
              </a:ext>
            </a:extLst>
          </p:cNvPr>
          <p:cNvSpPr txBox="1"/>
          <p:nvPr/>
        </p:nvSpPr>
        <p:spPr>
          <a:xfrm>
            <a:off x="338137" y="95912"/>
            <a:ext cx="92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상관관계 분석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연령대별 인구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가구당 가구원수 비율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배달 증가율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050AB-2106-41F3-9AC7-8CCA0D313793}"/>
              </a:ext>
            </a:extLst>
          </p:cNvPr>
          <p:cNvGrpSpPr/>
          <p:nvPr/>
        </p:nvGrpSpPr>
        <p:grpSpPr>
          <a:xfrm>
            <a:off x="228599" y="1588667"/>
            <a:ext cx="11791952" cy="7800260"/>
            <a:chOff x="23330" y="1028270"/>
            <a:chExt cx="8992677" cy="78002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5FDDC0-2AB8-4BA1-B316-A3893EFE68DB}"/>
                </a:ext>
              </a:extLst>
            </p:cNvPr>
            <p:cNvSpPr/>
            <p:nvPr/>
          </p:nvSpPr>
          <p:spPr>
            <a:xfrm>
              <a:off x="23330" y="1161908"/>
              <a:ext cx="8956357" cy="390697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031F28-4C38-4BC0-A77B-C853FD9FBA61}"/>
                </a:ext>
              </a:extLst>
            </p:cNvPr>
            <p:cNvSpPr/>
            <p:nvPr/>
          </p:nvSpPr>
          <p:spPr>
            <a:xfrm>
              <a:off x="3971184" y="1028270"/>
              <a:ext cx="1038153" cy="19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경기도</a:t>
              </a:r>
            </a:p>
          </p:txBody>
        </p:sp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38049941-C294-4774-9977-9C208CFF4B68}"/>
                </a:ext>
              </a:extLst>
            </p:cNvPr>
            <p:cNvSpPr txBox="1">
              <a:spLocks/>
            </p:cNvSpPr>
            <p:nvPr/>
          </p:nvSpPr>
          <p:spPr>
            <a:xfrm>
              <a:off x="731290" y="4477192"/>
              <a:ext cx="8284717" cy="43513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경기도에서 아시안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양식의 증가율은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1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인가구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2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인가구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5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인가구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6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인가구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, 7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인가구수와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모두 음의 상관관계입니다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DB795-1E44-401A-B98C-27BD88D65CFC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1C68C3C-1C30-4040-9A82-58DAD371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1" y="2187551"/>
            <a:ext cx="2372635" cy="24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4ABC0F8-6EA6-4A5C-958F-25096EBD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46" y="2212439"/>
            <a:ext cx="2372635" cy="24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EEFF05E-A275-40B5-92CE-8AF8EE1C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60" y="2237327"/>
            <a:ext cx="2372635" cy="24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D4B24A24-541E-436B-8756-CE85568B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55" y="2262215"/>
            <a:ext cx="2379377" cy="24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FD64FE8-A493-4A52-AF40-7450700D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33" y="2262215"/>
            <a:ext cx="2376828" cy="24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8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2615C-5F66-4EA0-94F2-1CAFB91A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16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000" dirty="0">
                <a:latin typeface="+mj-ea"/>
              </a:rPr>
              <a:t>코로나</a:t>
            </a:r>
            <a:r>
              <a:rPr lang="en-US" altLang="ko-KR" sz="6000" dirty="0">
                <a:latin typeface="+mj-ea"/>
              </a:rPr>
              <a:t>19</a:t>
            </a:r>
            <a:r>
              <a:rPr lang="ko-KR" altLang="en-US" sz="6000" dirty="0">
                <a:latin typeface="+mj-ea"/>
              </a:rPr>
              <a:t>와 배달문화</a:t>
            </a:r>
            <a:r>
              <a:rPr lang="en-US" altLang="ko-KR" sz="6000" dirty="0">
                <a:latin typeface="+mj-ea"/>
              </a:rPr>
              <a:t>/</a:t>
            </a:r>
            <a:r>
              <a:rPr lang="ko-KR" altLang="en-US" sz="6000" dirty="0">
                <a:latin typeface="+mj-ea"/>
              </a:rPr>
              <a:t>요식업계</a:t>
            </a:r>
            <a:br>
              <a:rPr lang="en-US" altLang="ko-KR" sz="6000" dirty="0">
                <a:latin typeface="+mj-ea"/>
              </a:rPr>
            </a:br>
            <a:r>
              <a:rPr lang="ko-KR" altLang="en-US" sz="6000" dirty="0">
                <a:latin typeface="+mj-ea"/>
              </a:rPr>
              <a:t>가볍게 훑어보기</a:t>
            </a:r>
            <a:endParaRPr lang="ko-KR" altLang="en-US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5CE2EE-C765-4A10-9F5C-43BAC074B859}"/>
              </a:ext>
            </a:extLst>
          </p:cNvPr>
          <p:cNvGrpSpPr/>
          <p:nvPr/>
        </p:nvGrpSpPr>
        <p:grpSpPr>
          <a:xfrm>
            <a:off x="5220202" y="983152"/>
            <a:ext cx="3244301" cy="3307110"/>
            <a:chOff x="5172075" y="756271"/>
            <a:chExt cx="3244301" cy="3307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65BA8E-0CE2-42C2-9AFC-EE486F97BADC}"/>
                </a:ext>
              </a:extLst>
            </p:cNvPr>
            <p:cNvSpPr txBox="1"/>
            <p:nvPr/>
          </p:nvSpPr>
          <p:spPr>
            <a:xfrm>
              <a:off x="5172075" y="7562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tx2"/>
                  </a:solidFill>
                  <a:latin typeface="+mj-ea"/>
                  <a:ea typeface="+mj-ea"/>
                </a:rPr>
                <a:t>1</a:t>
              </a:r>
              <a:endParaRPr lang="ko-KR" altLang="en-US" sz="199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A6D6FB-5F49-49BE-A19E-E1F6CD93911E}"/>
                </a:ext>
              </a:extLst>
            </p:cNvPr>
            <p:cNvSpPr txBox="1"/>
            <p:nvPr/>
          </p:nvSpPr>
          <p:spPr>
            <a:xfrm>
              <a:off x="5358851" y="9086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bg2"/>
                  </a:solidFill>
                  <a:latin typeface="+mj-ea"/>
                  <a:ea typeface="+mj-ea"/>
                </a:rPr>
                <a:t>1</a:t>
              </a:r>
              <a:endParaRPr lang="ko-KR" altLang="en-US" sz="19900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025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C9F623-84D6-41E7-A144-9E122A525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0"/>
          <a:stretch/>
        </p:blipFill>
        <p:spPr>
          <a:xfrm>
            <a:off x="852290" y="1211277"/>
            <a:ext cx="10023274" cy="48180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F5EBF5-1CB2-407B-ACFC-93AA1ACA3E9A}"/>
              </a:ext>
            </a:extLst>
          </p:cNvPr>
          <p:cNvSpPr txBox="1">
            <a:spLocks/>
          </p:cNvSpPr>
          <p:nvPr/>
        </p:nvSpPr>
        <p:spPr>
          <a:xfrm>
            <a:off x="1734177" y="641146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🍱도시락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92505-4D33-4A0B-AEDC-FA839A21383A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B0876-CCFB-4D5A-82E4-9AC37B7EBBFB}"/>
              </a:ext>
            </a:extLst>
          </p:cNvPr>
          <p:cNvSpPr txBox="1"/>
          <p:nvPr/>
        </p:nvSpPr>
        <p:spPr>
          <a:xfrm>
            <a:off x="1570145" y="5680755"/>
            <a:ext cx="1205331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서울시는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노원구가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가장 많았지만 노원구를 제외한 모든 구의 폐업 수가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0~ 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건으로 나타났다는 점에서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특징적으로 폐업 수가 많은 것으로 보이는 구는 발견되지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경기도는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모든 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~1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건의 폐업 수를 보이면서 지역에 따른 유의미한 특징이 발견되지는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/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FB86A9-0482-408E-A8D4-32DAEE22AA20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561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7F82B0-1AAD-4413-8603-8516FD68D97F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94B3DB8-95C2-446B-8284-FADBAA6E1616}"/>
              </a:ext>
            </a:extLst>
          </p:cNvPr>
          <p:cNvSpPr txBox="1">
            <a:spLocks/>
          </p:cNvSpPr>
          <p:nvPr/>
        </p:nvSpPr>
        <p:spPr>
          <a:xfrm>
            <a:off x="1276903" y="5414441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강남구’지역이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    그에 맞게 코로나 이후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배달 건수의 증가율도 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20%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로 유일하게 양의 증가율을 보였습니다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강남구 다음으로 인구대비 배달건수가 높았던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개의 지역은 순서대로 ‘서초구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강동구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송파구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강북구’입니다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22253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🍢심부름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서울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D30F3-21AE-4C26-B043-F346B4D0BD92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613AA-EEF6-4CED-BBE8-65CE93F7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8" y="1360866"/>
            <a:ext cx="11059064" cy="39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9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0E2AC-07A4-44CC-909C-8D72DCD32862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배달 건수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배달 증가율 순위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4271A-DD0D-4B09-A469-BED111D13913}"/>
              </a:ext>
            </a:extLst>
          </p:cNvPr>
          <p:cNvSpPr txBox="1">
            <a:spLocks/>
          </p:cNvSpPr>
          <p:nvPr/>
        </p:nvSpPr>
        <p:spPr>
          <a:xfrm>
            <a:off x="338138" y="805475"/>
            <a:ext cx="5048250" cy="1092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🍢심부름</a:t>
            </a:r>
            <a:r>
              <a:rPr lang="en-US" altLang="ko-KR" sz="2700" b="1" dirty="0">
                <a:solidFill>
                  <a:srgbClr val="000000"/>
                </a:solidFill>
                <a:latin typeface="Helvetica Neue"/>
              </a:rPr>
              <a:t>_</a:t>
            </a:r>
            <a:r>
              <a:rPr lang="ko-KR" altLang="en-US" sz="2700" b="1" dirty="0">
                <a:solidFill>
                  <a:srgbClr val="000000"/>
                </a:solidFill>
                <a:latin typeface="Helvetica Neue"/>
              </a:rPr>
              <a:t>경기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3C42EA-82C2-456A-8D43-75977992FA8A}"/>
              </a:ext>
            </a:extLst>
          </p:cNvPr>
          <p:cNvSpPr txBox="1">
            <a:spLocks/>
          </p:cNvSpPr>
          <p:nvPr/>
        </p:nvSpPr>
        <p:spPr>
          <a:xfrm>
            <a:off x="1309687" y="5224815"/>
            <a:ext cx="1201207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인구대비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‘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의정부시’지역이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압도적으로 높은 배달건수를 보였으며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다음으로 높은 수치를 보인 지역과 약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배 차이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    그 다음으로 인구대비 배달건수가 높았던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개의 지역은 순서대로 ‘평택시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광주시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부천시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안산시’입니다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개의 지역 중 코로나 이후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배달건수의 증가율이 유의미한 양의 수치를 기록한 지역은 단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개의 지역도 없었으며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     가장 높은 배달건수를 보였던 의정부시의 증가율마저 음의 수치를 기록하였습니다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1C3B46-4B8E-4571-8871-15591D99E855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4B7C-BAB4-43F7-B5E2-7D541CFE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2" y="1367407"/>
            <a:ext cx="10731269" cy="3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1B44F92-AFB4-490D-8E2F-719F8BEA942B}"/>
              </a:ext>
            </a:extLst>
          </p:cNvPr>
          <p:cNvSpPr txBox="1">
            <a:spLocks/>
          </p:cNvSpPr>
          <p:nvPr/>
        </p:nvSpPr>
        <p:spPr>
          <a:xfrm>
            <a:off x="1715127" y="766981"/>
            <a:ext cx="9142746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latin typeface="+mj-ea"/>
              </a:rPr>
              <a:t>2020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상반기 수도권지역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 🍢심부름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폐업건수</a:t>
            </a:r>
            <a:br>
              <a:rPr lang="ko-KR" altLang="en-US" b="1" dirty="0">
                <a:solidFill>
                  <a:srgbClr val="000000"/>
                </a:solidFill>
                <a:latin typeface="Helvetica Neue"/>
              </a:rPr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3F238-34E6-4ADD-A9AD-CB062262B633}"/>
              </a:ext>
            </a:extLst>
          </p:cNvPr>
          <p:cNvSpPr txBox="1"/>
          <p:nvPr/>
        </p:nvSpPr>
        <p:spPr>
          <a:xfrm>
            <a:off x="338138" y="95912"/>
            <a:ext cx="6216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2. </a:t>
            </a:r>
            <a:r>
              <a:rPr lang="ko-KR" altLang="en-US" sz="1800" dirty="0">
                <a:latin typeface="+mj-ea"/>
                <a:ea typeface="+mj-ea"/>
              </a:rPr>
              <a:t>코로나</a:t>
            </a:r>
            <a:r>
              <a:rPr lang="en-US" altLang="ko-KR" sz="1800" dirty="0">
                <a:latin typeface="+mj-ea"/>
                <a:ea typeface="+mj-ea"/>
              </a:rPr>
              <a:t>19</a:t>
            </a:r>
            <a:r>
              <a:rPr lang="ko-KR" altLang="en-US" sz="1800" dirty="0">
                <a:latin typeface="+mj-ea"/>
                <a:ea typeface="+mj-ea"/>
              </a:rPr>
              <a:t>와 요식업계 심화분석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폐업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C20040-310D-48A7-8D85-12CD8E22CA18}"/>
              </a:ext>
            </a:extLst>
          </p:cNvPr>
          <p:cNvSpPr/>
          <p:nvPr/>
        </p:nvSpPr>
        <p:spPr>
          <a:xfrm>
            <a:off x="0" y="134224"/>
            <a:ext cx="338138" cy="566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562E57-A74A-46A2-870C-9E3FE8323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43012" y="1381125"/>
            <a:ext cx="9334925" cy="445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CCED4-17D4-4900-8C49-D850E83A11DC}"/>
              </a:ext>
            </a:extLst>
          </p:cNvPr>
          <p:cNvSpPr txBox="1"/>
          <p:nvPr/>
        </p:nvSpPr>
        <p:spPr>
          <a:xfrm>
            <a:off x="1051598" y="5573481"/>
            <a:ext cx="12053314" cy="68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서울시는 폐업 수가 모두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건이었고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경기도의 경우 또한 수가 가장 많은 고양시와 이천시가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나머지 시는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건으로 유의미한 점이 발견되지는 않았습니다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32428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2615C-5F66-4EA0-94F2-1CAFB91A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16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+mj-ea"/>
              </a:rPr>
              <a:t>결론 및 한계점</a:t>
            </a:r>
            <a:endParaRPr lang="ko-KR" altLang="en-US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5CE2EE-C765-4A10-9F5C-43BAC074B859}"/>
              </a:ext>
            </a:extLst>
          </p:cNvPr>
          <p:cNvGrpSpPr/>
          <p:nvPr/>
        </p:nvGrpSpPr>
        <p:grpSpPr>
          <a:xfrm>
            <a:off x="5220202" y="983152"/>
            <a:ext cx="3244301" cy="3307110"/>
            <a:chOff x="5172075" y="756271"/>
            <a:chExt cx="3244301" cy="3307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65BA8E-0CE2-42C2-9AFC-EE486F97BADC}"/>
                </a:ext>
              </a:extLst>
            </p:cNvPr>
            <p:cNvSpPr txBox="1"/>
            <p:nvPr/>
          </p:nvSpPr>
          <p:spPr>
            <a:xfrm>
              <a:off x="5172075" y="7562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tx2"/>
                  </a:solidFill>
                  <a:latin typeface="+mj-ea"/>
                  <a:ea typeface="+mj-ea"/>
                </a:rPr>
                <a:t>3</a:t>
              </a:r>
              <a:endParaRPr lang="ko-KR" altLang="en-US" sz="199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A6D6FB-5F49-49BE-A19E-E1F6CD93911E}"/>
                </a:ext>
              </a:extLst>
            </p:cNvPr>
            <p:cNvSpPr txBox="1"/>
            <p:nvPr/>
          </p:nvSpPr>
          <p:spPr>
            <a:xfrm>
              <a:off x="5358851" y="908671"/>
              <a:ext cx="305752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chemeClr val="bg2"/>
                  </a:solidFill>
                  <a:latin typeface="+mj-ea"/>
                  <a:ea typeface="+mj-ea"/>
                </a:rPr>
                <a:t>3</a:t>
              </a:r>
              <a:endParaRPr lang="ko-KR" altLang="en-US" sz="19900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254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80EFE6-79F8-4439-9DA0-DB48253F5D8D}"/>
              </a:ext>
            </a:extLst>
          </p:cNvPr>
          <p:cNvGrpSpPr/>
          <p:nvPr/>
        </p:nvGrpSpPr>
        <p:grpSpPr>
          <a:xfrm>
            <a:off x="0" y="95912"/>
            <a:ext cx="6554380" cy="646331"/>
            <a:chOff x="0" y="95912"/>
            <a:chExt cx="655438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13F238-34E6-4ADD-A9AD-CB062262B633}"/>
                </a:ext>
              </a:extLst>
            </p:cNvPr>
            <p:cNvSpPr txBox="1"/>
            <p:nvPr/>
          </p:nvSpPr>
          <p:spPr>
            <a:xfrm>
              <a:off x="338138" y="95912"/>
              <a:ext cx="62162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3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결론 및 한계점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-3-1. </a:t>
              </a:r>
              <a:r>
                <a:rPr lang="ko-KR" altLang="en-US" dirty="0">
                  <a:latin typeface="+mn-ea"/>
                </a:rPr>
                <a:t>결론</a:t>
              </a:r>
              <a:r>
                <a:rPr lang="en-US" altLang="ko-KR" dirty="0">
                  <a:latin typeface="+mn-ea"/>
                </a:rPr>
                <a:t>_</a:t>
              </a:r>
              <a:r>
                <a:rPr lang="ko-KR" altLang="en-US" dirty="0">
                  <a:latin typeface="+mn-ea"/>
                </a:rPr>
                <a:t>인사이트 도출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20040-310D-48A7-8D85-12CD8E22CA18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518612-1D98-49D2-A673-006BEB5FE79C}"/>
              </a:ext>
            </a:extLst>
          </p:cNvPr>
          <p:cNvSpPr/>
          <p:nvPr/>
        </p:nvSpPr>
        <p:spPr>
          <a:xfrm>
            <a:off x="404815" y="989526"/>
            <a:ext cx="2243494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CC9CE-62C2-42A5-BBEA-C55C4B9CB426}"/>
              </a:ext>
            </a:extLst>
          </p:cNvPr>
          <p:cNvSpPr txBox="1"/>
          <p:nvPr/>
        </p:nvSpPr>
        <p:spPr>
          <a:xfrm>
            <a:off x="404814" y="926970"/>
            <a:ext cx="12434887" cy="97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인구적 특성과 배달 건수</a:t>
            </a:r>
            <a:endParaRPr lang="en-US" altLang="ko-KR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전국이 아닌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서울과 경기도의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시군구만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비교했기 때문에 인구적 특성이 거의 비슷하게 나타나 의미 있는 상관관계를 도출하진 못했습니다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그렇지만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저희가 최대한 찾아낸  인사이트는 다음과 같습니다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8B10-A43A-48C6-BB64-BA042D0B36EE}"/>
              </a:ext>
            </a:extLst>
          </p:cNvPr>
          <p:cNvSpPr txBox="1"/>
          <p:nvPr/>
        </p:nvSpPr>
        <p:spPr>
          <a:xfrm>
            <a:off x="643479" y="1626239"/>
            <a:ext cx="12434887" cy="427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서울의 배달 건수 증가율이 높았던 지역들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노원구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관악구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서대문구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타 지역에 비해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대 인구의 비율이 특징적으로 높게 나타났으며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 거주자 비율이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,3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,4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 거주자 비율에 비해 높았음을 확인할 수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경기도의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서울과는 달리 배달 건수 증가율이 높았던 지역은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양주시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광주시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동두천시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 40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대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,50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대의 인구 비율이 높았습니다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이 지역들의 경우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인 가구의 비율이 높았습니다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업종별로 살펴봤을 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경기도의 고양시와 서울 구로구의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일 평균 인구 대비 배달 건수가 높은 편임에도 코로나 전후로 감소세를 보이는 경우가 많이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이러한 현상이 특히 전체 배달 건수 순위가 높았던 업종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치킨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한식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보쌈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족발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에 주로 나타났으며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고양의 경우 증가율이 거의 모든 업종에서 하위권이었습니다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치킨이나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한식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분식과 같이 인기 있는 업종은 코로나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로 인한 사회적 거리두기의 반사 이익이 있었을 것이라고 생각했지만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실상은 인기 있는 배달 요식업종조차 어려움을 겪고 있음을 확인할 수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연령대와 배달 증가율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가구당 가구원수 비율과 배달 증가율 간의 상관관계 분석 결과 대부분 무의미했지만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분식이나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족발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보쌈 등의 업종에서 일부 유의미한 상관관계가 파악되었습니다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따라서 이러한 특징들을 중심으로 조금 더 탐구해보면 보완된 분석이 가능할 것이라고 생각됩니다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22409C-120A-469B-BC9B-C4C20B47B9C2}"/>
              </a:ext>
            </a:extLst>
          </p:cNvPr>
          <p:cNvCxnSpPr>
            <a:cxnSpLocks/>
          </p:cNvCxnSpPr>
          <p:nvPr/>
        </p:nvCxnSpPr>
        <p:spPr>
          <a:xfrm>
            <a:off x="517584" y="2035830"/>
            <a:ext cx="0" cy="3726611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70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80EFE6-79F8-4439-9DA0-DB48253F5D8D}"/>
              </a:ext>
            </a:extLst>
          </p:cNvPr>
          <p:cNvGrpSpPr/>
          <p:nvPr/>
        </p:nvGrpSpPr>
        <p:grpSpPr>
          <a:xfrm>
            <a:off x="0" y="95912"/>
            <a:ext cx="6554380" cy="646331"/>
            <a:chOff x="0" y="95912"/>
            <a:chExt cx="655438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13F238-34E6-4ADD-A9AD-CB062262B633}"/>
                </a:ext>
              </a:extLst>
            </p:cNvPr>
            <p:cNvSpPr txBox="1"/>
            <p:nvPr/>
          </p:nvSpPr>
          <p:spPr>
            <a:xfrm>
              <a:off x="338138" y="95912"/>
              <a:ext cx="62162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3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결론 및 한계점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-3-1. </a:t>
              </a:r>
              <a:r>
                <a:rPr lang="ko-KR" altLang="en-US" dirty="0">
                  <a:latin typeface="+mn-ea"/>
                </a:rPr>
                <a:t>결론</a:t>
              </a:r>
              <a:r>
                <a:rPr lang="en-US" altLang="ko-KR" dirty="0">
                  <a:latin typeface="+mn-ea"/>
                </a:rPr>
                <a:t>_</a:t>
              </a:r>
              <a:r>
                <a:rPr lang="ko-KR" altLang="en-US" dirty="0">
                  <a:latin typeface="+mn-ea"/>
                </a:rPr>
                <a:t>인사이트 도출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20040-310D-48A7-8D85-12CD8E22CA18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518612-1D98-49D2-A673-006BEB5FE79C}"/>
              </a:ext>
            </a:extLst>
          </p:cNvPr>
          <p:cNvSpPr/>
          <p:nvPr/>
        </p:nvSpPr>
        <p:spPr>
          <a:xfrm>
            <a:off x="404815" y="747994"/>
            <a:ext cx="664859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CC9CE-62C2-42A5-BBEA-C55C4B9CB426}"/>
              </a:ext>
            </a:extLst>
          </p:cNvPr>
          <p:cNvSpPr txBox="1"/>
          <p:nvPr/>
        </p:nvSpPr>
        <p:spPr>
          <a:xfrm>
            <a:off x="370303" y="685438"/>
            <a:ext cx="12434887" cy="37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창업</a:t>
            </a:r>
            <a:endParaRPr lang="en-US" altLang="ko-KR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8B10-A43A-48C6-BB64-BA042D0B36EE}"/>
              </a:ext>
            </a:extLst>
          </p:cNvPr>
          <p:cNvSpPr txBox="1"/>
          <p:nvPr/>
        </p:nvSpPr>
        <p:spPr>
          <a:xfrm>
            <a:off x="643479" y="780860"/>
            <a:ext cx="12434887" cy="21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특정 업종이 아닌 요식업 전체의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창업 건수를 살펴보더라도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서울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경기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)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창업 건수가 단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9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개인 지역이 가장 많은 창업 건수를 지닌 지역이고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54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 지역중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34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 지역의 창업 건수가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1~3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건에 그치고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창업 건수가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건인 지역이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16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전체적인 데이터 수가 너무 적어서 창업 추이를 살펴보기에는 어려움이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또한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업종별로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창업 건수를 살펴본 결과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대부분의 지역에서 창업 건수가 존재하지 않았고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그나마 창업 건수가 존재하는 지역마저 지역별로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1~2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건에 불과하였기 때문에 </a:t>
            </a: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제공된 데이터로 창업 추이를 분석하는 것을 의미가 없다고 판단하였습니다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22409C-120A-469B-BC9B-C4C20B47B9C2}"/>
              </a:ext>
            </a:extLst>
          </p:cNvPr>
          <p:cNvCxnSpPr>
            <a:cxnSpLocks/>
          </p:cNvCxnSpPr>
          <p:nvPr/>
        </p:nvCxnSpPr>
        <p:spPr>
          <a:xfrm>
            <a:off x="517584" y="1190451"/>
            <a:ext cx="0" cy="1699406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882A97-0F05-4C85-AB43-E5DFA0D75FB1}"/>
              </a:ext>
            </a:extLst>
          </p:cNvPr>
          <p:cNvSpPr/>
          <p:nvPr/>
        </p:nvSpPr>
        <p:spPr>
          <a:xfrm>
            <a:off x="404816" y="3133823"/>
            <a:ext cx="1260081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144FC-568D-48F6-A4A8-03EB86D945A2}"/>
              </a:ext>
            </a:extLst>
          </p:cNvPr>
          <p:cNvSpPr txBox="1"/>
          <p:nvPr/>
        </p:nvSpPr>
        <p:spPr>
          <a:xfrm>
            <a:off x="404815" y="3088520"/>
            <a:ext cx="12434887" cy="157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배달과 폐업</a:t>
            </a:r>
            <a:endParaRPr lang="en-US" altLang="ko-KR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배달건수 및 증가율과 폐업 수 간의 음의 상관관계를 반박할 수 있는 데이터가 나오지 않았습니다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    따라서 어느 정도의 관계는 있지만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의미 있는 상관관계가 존재하는 것으로 파악되지는 않으며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     단순히 배달 건수와 폐업 수 뿐만 아닌 다른 요소들의 고려도 필요하다는 점을 감안하고 아래 인사이트를 해석해야 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업종별로 폐업 수가 가장 많은 지역 약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3~5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 정도의 배달건수 및 증가율을 살펴봤을 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다음과 같은 특징을 발견할 수 있었습니다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82213-6869-46CA-AB9E-2E360AE6DD2E}"/>
              </a:ext>
            </a:extLst>
          </p:cNvPr>
          <p:cNvSpPr txBox="1"/>
          <p:nvPr/>
        </p:nvSpPr>
        <p:spPr>
          <a:xfrm>
            <a:off x="643479" y="4303830"/>
            <a:ext cx="12434887" cy="277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서울시에서는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송파구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강남구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서초구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종로구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중구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에서 지속적으로 폐업 수가 많이 나타났습니다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또한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경기도에서는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수원시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성남시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고양시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용인시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’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에서 폐업 수가 지속적으로 높게 파악되었습니다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특히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고양시의 경우 대부분의 업종에서 폐업 수가 상위권에 위치한 경우가 많았으며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배달건수가 많은 것에 비해 증가율이 제일 낮거나 하위권으로 나타났으며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 수가 많지 않다고 파악되는 업종에서도 증가율이 대부분 하위권으로 나타나 추가적인 탐구가 필요해 보입니다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안산시의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폐업수가 중상위권인데 배달건수와 증가율이 모두 상위권으로 나타난 사례도 존재했으며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평택시의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야식 업종에서 폐업 수가 많았지만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증가율에서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위를 기록하는 등 일정부분 예외가 존재하기도 하였습니다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36E557-B7A2-4046-9475-BA3317AADBF0}"/>
              </a:ext>
            </a:extLst>
          </p:cNvPr>
          <p:cNvCxnSpPr>
            <a:cxnSpLocks/>
          </p:cNvCxnSpPr>
          <p:nvPr/>
        </p:nvCxnSpPr>
        <p:spPr>
          <a:xfrm>
            <a:off x="541877" y="4745787"/>
            <a:ext cx="0" cy="1991451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521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80EFE6-79F8-4439-9DA0-DB48253F5D8D}"/>
              </a:ext>
            </a:extLst>
          </p:cNvPr>
          <p:cNvGrpSpPr/>
          <p:nvPr/>
        </p:nvGrpSpPr>
        <p:grpSpPr>
          <a:xfrm>
            <a:off x="0" y="95912"/>
            <a:ext cx="6554380" cy="646331"/>
            <a:chOff x="0" y="95912"/>
            <a:chExt cx="655438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13F238-34E6-4ADD-A9AD-CB062262B633}"/>
                </a:ext>
              </a:extLst>
            </p:cNvPr>
            <p:cNvSpPr txBox="1"/>
            <p:nvPr/>
          </p:nvSpPr>
          <p:spPr>
            <a:xfrm>
              <a:off x="338138" y="95912"/>
              <a:ext cx="62162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3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결론 및 한계점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-3-2. </a:t>
              </a:r>
              <a:r>
                <a:rPr lang="ko-KR" altLang="en-US" dirty="0">
                  <a:latin typeface="+mn-ea"/>
                </a:rPr>
                <a:t>한계점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20040-310D-48A7-8D85-12CD8E22CA18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7AED30-5F98-4715-93C6-688440E56E1E}"/>
              </a:ext>
            </a:extLst>
          </p:cNvPr>
          <p:cNvSpPr/>
          <p:nvPr/>
        </p:nvSpPr>
        <p:spPr>
          <a:xfrm>
            <a:off x="335806" y="1067160"/>
            <a:ext cx="7307201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B9B88-B4E6-4CCB-85D9-243C4B4E4776}"/>
              </a:ext>
            </a:extLst>
          </p:cNvPr>
          <p:cNvSpPr txBox="1"/>
          <p:nvPr/>
        </p:nvSpPr>
        <p:spPr>
          <a:xfrm>
            <a:off x="335806" y="1004611"/>
            <a:ext cx="12434887" cy="21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첫째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정제 및 분석 과정에서 경험한 바에 따르면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자체의 문제가 존재했습니다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배달데이터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창업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폐업데이터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5B4FC-D1D7-4A36-BD22-C7BFFC345480}"/>
              </a:ext>
            </a:extLst>
          </p:cNvPr>
          <p:cNvSpPr txBox="1"/>
          <p:nvPr/>
        </p:nvSpPr>
        <p:spPr>
          <a:xfrm>
            <a:off x="574471" y="1315687"/>
            <a:ext cx="12434887" cy="127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(1)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대부분이 서울과 경기 지역의 데이터로만 구성되어 있어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전국적인 차원에서 보았을 때 지역별 수집 격차가 크게 나타났습니다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(2)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제공된 행정동 코드가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정부에서 제공하는 다른 데이터에 존재하는 행정동 코드와 일치하지 않아 분석에 어려움을 느꼈습니다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197022-F8DA-4F0D-82CF-628F7E7BBD1A}"/>
              </a:ext>
            </a:extLst>
          </p:cNvPr>
          <p:cNvCxnSpPr>
            <a:cxnSpLocks/>
          </p:cNvCxnSpPr>
          <p:nvPr/>
        </p:nvCxnSpPr>
        <p:spPr>
          <a:xfrm>
            <a:off x="448576" y="1708022"/>
            <a:ext cx="0" cy="517589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FC2A9E-8FA1-42CE-A911-47FF6FFAFC60}"/>
              </a:ext>
            </a:extLst>
          </p:cNvPr>
          <p:cNvCxnSpPr>
            <a:cxnSpLocks/>
          </p:cNvCxnSpPr>
          <p:nvPr/>
        </p:nvCxnSpPr>
        <p:spPr>
          <a:xfrm>
            <a:off x="445700" y="2912835"/>
            <a:ext cx="2876" cy="83965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9F87EA-8122-4958-955E-7AEA2E4169FF}"/>
              </a:ext>
            </a:extLst>
          </p:cNvPr>
          <p:cNvSpPr txBox="1"/>
          <p:nvPr/>
        </p:nvSpPr>
        <p:spPr>
          <a:xfrm>
            <a:off x="555595" y="2536166"/>
            <a:ext cx="12434887" cy="157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(1)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전처리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과정에서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요식업 데이터의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한 업종에도 여러 명칭이 존재하는 등 업종별 목록이 따로 존재하지 않는 것처럼 보여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분석시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통일된 기준을 직접 만들어서 사용해야했습니다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(2)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더불어 두 데이터 전반적으로 데이터의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column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에 대한 설명이 모호하여 정확히 어떤 데이터인지 파악하는 것이 어렵다고 느껴졌습니다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CFFBB6-9249-4DDC-B96B-2ABAB188AC41}"/>
              </a:ext>
            </a:extLst>
          </p:cNvPr>
          <p:cNvSpPr/>
          <p:nvPr/>
        </p:nvSpPr>
        <p:spPr>
          <a:xfrm>
            <a:off x="335806" y="4201591"/>
            <a:ext cx="7307201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CFE44-E635-4411-92A0-9817B4170719}"/>
              </a:ext>
            </a:extLst>
          </p:cNvPr>
          <p:cNvSpPr txBox="1"/>
          <p:nvPr/>
        </p:nvSpPr>
        <p:spPr>
          <a:xfrm>
            <a:off x="335806" y="4139042"/>
            <a:ext cx="12434887" cy="157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자체의 문제를 바탕으로 한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분석에서의 한계가 존재했습니다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배달데이터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EF2F7-73D1-4497-8D34-80444AF802A5}"/>
              </a:ext>
            </a:extLst>
          </p:cNvPr>
          <p:cNvSpPr txBox="1"/>
          <p:nvPr/>
        </p:nvSpPr>
        <p:spPr>
          <a:xfrm>
            <a:off x="574471" y="4450118"/>
            <a:ext cx="12434887" cy="21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(1)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지역별 데이터의 수집격차가 크게 존재하였기에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특정 업종의 배달건수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인구대비 특정 업종의 배달건수 등과 같은 그래프를 그렸을 때 값이 너무 미비하여 </a:t>
            </a: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그래프로 나타나지 않는 부분이 다소 많이 존재했다는 점에서 한계가 존재했습니다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(2)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특정 지역의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해당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시군구에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존재하는 상점데이터가 단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개도 없어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전반적인 창업과 폐업 추이를 분석하기에는 한계가 존재했습니다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(3)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2020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월까지만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존재하였기에 코로나로 인해 변화된 요식업계 배달문화 변화를 전반적으로 살펴보기에는 한계점이 존재하였습니다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210A70-069E-45EC-8CBC-A588682941ED}"/>
              </a:ext>
            </a:extLst>
          </p:cNvPr>
          <p:cNvCxnSpPr>
            <a:cxnSpLocks/>
          </p:cNvCxnSpPr>
          <p:nvPr/>
        </p:nvCxnSpPr>
        <p:spPr>
          <a:xfrm flipH="1">
            <a:off x="445700" y="4842453"/>
            <a:ext cx="2876" cy="137969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88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80EFE6-79F8-4439-9DA0-DB48253F5D8D}"/>
              </a:ext>
            </a:extLst>
          </p:cNvPr>
          <p:cNvGrpSpPr/>
          <p:nvPr/>
        </p:nvGrpSpPr>
        <p:grpSpPr>
          <a:xfrm>
            <a:off x="0" y="95912"/>
            <a:ext cx="6554380" cy="646331"/>
            <a:chOff x="0" y="95912"/>
            <a:chExt cx="655438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13F238-34E6-4ADD-A9AD-CB062262B633}"/>
                </a:ext>
              </a:extLst>
            </p:cNvPr>
            <p:cNvSpPr txBox="1"/>
            <p:nvPr/>
          </p:nvSpPr>
          <p:spPr>
            <a:xfrm>
              <a:off x="338138" y="95912"/>
              <a:ext cx="62162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3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결론 및 한계점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-3-2. </a:t>
              </a:r>
              <a:r>
                <a:rPr lang="ko-KR" altLang="en-US" dirty="0">
                  <a:latin typeface="+mn-ea"/>
                </a:rPr>
                <a:t>한계점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20040-310D-48A7-8D85-12CD8E22CA18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CFFBB6-9249-4DDC-B96B-2ABAB188AC41}"/>
              </a:ext>
            </a:extLst>
          </p:cNvPr>
          <p:cNvSpPr/>
          <p:nvPr/>
        </p:nvSpPr>
        <p:spPr>
          <a:xfrm>
            <a:off x="335806" y="914933"/>
            <a:ext cx="7307201" cy="2952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CFE44-E635-4411-92A0-9817B4170719}"/>
              </a:ext>
            </a:extLst>
          </p:cNvPr>
          <p:cNvSpPr txBox="1"/>
          <p:nvPr/>
        </p:nvSpPr>
        <p:spPr>
          <a:xfrm>
            <a:off x="335806" y="852384"/>
            <a:ext cx="12434887" cy="637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자체의 문제를 바탕으로 한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분석에서의 한계가 존재했습니다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창업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폐업데이터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경우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전반적인 데이터 수의 부족함을 여실히 느꼈기에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다양한 지역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의 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다양한 상점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들의 창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그리고 배달데이터를 추후 확보한다면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또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데이터를 확보한 이후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본 분석의 고양시와 같이 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두드러진 특징을 나타낸 지역을 추려서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 지역의 특성을 파악할 수 있는 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여러 데이터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예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인구수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연령대별 인구 비율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가구수 비율 등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+mn-ea"/>
              </a:rPr>
              <a:t>를 함께 살펴본다면</a:t>
            </a:r>
            <a:r>
              <a:rPr lang="en-US" altLang="ko-KR" sz="1500" b="1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더욱 발전되고 보다 신뢰성 있는 분석이 가능할 것으로 보입니다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EF2F7-73D1-4497-8D34-80444AF802A5}"/>
              </a:ext>
            </a:extLst>
          </p:cNvPr>
          <p:cNvSpPr txBox="1"/>
          <p:nvPr/>
        </p:nvSpPr>
        <p:spPr>
          <a:xfrm>
            <a:off x="445078" y="1163460"/>
            <a:ext cx="12434887" cy="397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(1)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월별 업종별 창업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 추이 분석을 시도하였으나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데이터에 들어있는 날짜가 데이터가 생성된 날짜였습니다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이 또한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어느 달은 단 하루만이 데이터가 생성된 날이기도 하였으며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또 어느 달은 데이터가 생성된 날이 이틀 이상이기도 하다는 점에서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데이터가 생성되는 날에 대한 기준이 모호해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월별 창업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폐이 추이를 살펴보기에는 한계가 존재했습니다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(2)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배달데이터와의 비교를 위해 통일된 기준으로 업종명을 분류하면서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배달데이터를 기준으로 삼았는데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자체적으로 업종명을 세분화하여 분류한 것이 아니어서 분류하기 모호한 업종들이  존재하였습니다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그렇기에 다수의 하위업종이 단일한 상위 업종에 묶이게 되는 점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예를 들어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한식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')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뿐만 아니라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특정 하위업종이 여러 상위업종에 중복되어 분류될 수도 있다는 점에서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본 분석결과가 요식업계의 전반을 살펴보기에는 다소 무리가 있다는 한계점이 존재합니다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(3)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창업</a:t>
            </a: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데이터 뿐만 아니라</a:t>
            </a: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+mn-ea"/>
              </a:rPr>
              <a:t>페업데이터에서도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 요식업종만 뽑아보면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데이터가 상당히 적은 수였다는 점에서 </a:t>
            </a: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요식업계의 창업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 추이를 전반적으로 살펴보기에는 다소 무리가 있다는 한계점이 존재합니다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algn="l">
              <a:lnSpc>
                <a:spcPct val="13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또한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데이터가 수집된 기간이 단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개월에 불과하기에 코로나로 인해 변화된 요식업계의 창업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폐업 추이를 살펴보기에는 한계점이 존재하였습니다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5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210A70-069E-45EC-8CBC-A588682941ED}"/>
              </a:ext>
            </a:extLst>
          </p:cNvPr>
          <p:cNvCxnSpPr>
            <a:cxnSpLocks/>
          </p:cNvCxnSpPr>
          <p:nvPr/>
        </p:nvCxnSpPr>
        <p:spPr>
          <a:xfrm>
            <a:off x="448576" y="1555795"/>
            <a:ext cx="0" cy="318011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4132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C838D-DCB5-4D2A-8EBC-8F959D4F0361}"/>
              </a:ext>
            </a:extLst>
          </p:cNvPr>
          <p:cNvSpPr txBox="1">
            <a:spLocks/>
          </p:cNvSpPr>
          <p:nvPr/>
        </p:nvSpPr>
        <p:spPr>
          <a:xfrm>
            <a:off x="857250" y="868362"/>
            <a:ext cx="9944100" cy="3455988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분석한 내용이 </a:t>
            </a:r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분들에게 유용하길 바라며</a:t>
            </a:r>
            <a:r>
              <a:rPr lang="en-US" altLang="ko-KR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sz="5100" dirty="0">
                <a:latin typeface="+mj-ea"/>
              </a:rPr>
              <a:t>이상 </a:t>
            </a:r>
            <a:r>
              <a:rPr lang="en-US" altLang="ko-KR" sz="5100" dirty="0">
                <a:latin typeface="+mj-ea"/>
              </a:rPr>
              <a:t>Team coco</a:t>
            </a:r>
            <a:r>
              <a:rPr lang="ko-KR" altLang="en-US" sz="5100" dirty="0">
                <a:latin typeface="+mj-ea"/>
              </a:rPr>
              <a:t>였습니다</a:t>
            </a:r>
            <a:r>
              <a:rPr lang="en-US" altLang="ko-KR" sz="5100" dirty="0">
                <a:latin typeface="+mj-ea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5100" dirty="0" err="1">
                <a:latin typeface="+mj-ea"/>
              </a:rPr>
              <a:t>읽어주셔서</a:t>
            </a:r>
            <a:r>
              <a:rPr lang="ko-KR" altLang="en-US" sz="5100" dirty="0">
                <a:latin typeface="+mj-ea"/>
              </a:rPr>
              <a:t> 감사합니다 </a:t>
            </a:r>
            <a:r>
              <a:rPr lang="en-US" altLang="ko-KR" sz="5100" dirty="0">
                <a:latin typeface="+mj-ea"/>
                <a:sym typeface="Wingdings" panose="05000000000000000000" pitchFamily="2" charset="2"/>
              </a:rPr>
              <a:t>:)</a:t>
            </a:r>
            <a:endParaRPr lang="en-US" altLang="ko-KR" sz="51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136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32D6D-D2F0-4296-B3E1-12607D367DEA}"/>
              </a:ext>
            </a:extLst>
          </p:cNvPr>
          <p:cNvGrpSpPr/>
          <p:nvPr/>
        </p:nvGrpSpPr>
        <p:grpSpPr>
          <a:xfrm>
            <a:off x="0" y="95912"/>
            <a:ext cx="10096500" cy="923330"/>
            <a:chOff x="0" y="95912"/>
            <a:chExt cx="1009650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2C381-AAD6-4BBF-A7A3-AC742D6E56F6}"/>
                </a:ext>
              </a:extLst>
            </p:cNvPr>
            <p:cNvSpPr txBox="1"/>
            <p:nvPr/>
          </p:nvSpPr>
          <p:spPr>
            <a:xfrm>
              <a:off x="338138" y="95912"/>
              <a:ext cx="9758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en-US" altLang="ko-KR" sz="1800" dirty="0">
                  <a:latin typeface="+mj-ea"/>
                  <a:ea typeface="+mj-ea"/>
                </a:rPr>
                <a:t>. </a:t>
              </a:r>
              <a:r>
                <a:rPr lang="ko-KR" altLang="en-US" sz="1800" dirty="0">
                  <a:latin typeface="+mj-ea"/>
                  <a:ea typeface="+mj-ea"/>
                </a:rPr>
                <a:t>코로나</a:t>
              </a:r>
              <a:r>
                <a:rPr lang="en-US" altLang="ko-KR" sz="1800" dirty="0">
                  <a:latin typeface="+mj-ea"/>
                  <a:ea typeface="+mj-ea"/>
                </a:rPr>
                <a:t>19</a:t>
              </a:r>
              <a:r>
                <a:rPr lang="ko-KR" altLang="en-US" sz="1800" dirty="0">
                  <a:latin typeface="+mj-ea"/>
                  <a:ea typeface="+mj-ea"/>
                </a:rPr>
                <a:t>와 배달문화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요식업계 가볍게 훑어보기</a:t>
              </a:r>
              <a:endParaRPr lang="en-US" altLang="ko-KR" sz="1800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n-ea"/>
                </a:rPr>
                <a:t>-1-1. </a:t>
              </a:r>
              <a:r>
                <a:rPr lang="ko-KR" altLang="en-US" dirty="0">
                  <a:latin typeface="+mn-ea"/>
                </a:rPr>
                <a:t>배달건수와의 상관관계를 위한 인구수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연령대 추이 살펴보기</a:t>
              </a:r>
              <a:endParaRPr lang="en-US" altLang="ko-KR" dirty="0">
                <a:latin typeface="+mn-ea"/>
              </a:endParaRPr>
            </a:p>
            <a:p>
              <a:r>
                <a:rPr lang="ko-KR" altLang="en-US" dirty="0">
                  <a:latin typeface="+mn-ea"/>
                </a:rPr>
                <a:t>          </a:t>
              </a:r>
              <a:r>
                <a:rPr lang="en-US" altLang="ko-KR" dirty="0">
                  <a:latin typeface="+mn-ea"/>
                </a:rPr>
                <a:t>: </a:t>
              </a:r>
              <a:r>
                <a:rPr lang="ko-KR" altLang="en-US" dirty="0">
                  <a:latin typeface="+mn-ea"/>
                </a:rPr>
                <a:t>서울</a:t>
              </a:r>
              <a:r>
                <a:rPr lang="en-US" altLang="ko-KR" dirty="0">
                  <a:latin typeface="+mn-ea"/>
                </a:rPr>
                <a:t>/</a:t>
              </a:r>
              <a:r>
                <a:rPr lang="ko-KR" altLang="en-US" dirty="0">
                  <a:latin typeface="+mn-ea"/>
                </a:rPr>
                <a:t>경기 인구수 추이  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B42A7C-2171-4298-9852-893FF9C20C7F}"/>
                </a:ext>
              </a:extLst>
            </p:cNvPr>
            <p:cNvSpPr/>
            <p:nvPr/>
          </p:nvSpPr>
          <p:spPr>
            <a:xfrm>
              <a:off x="0" y="134224"/>
              <a:ext cx="338138" cy="5660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1DDF89-F378-4E4A-A530-041318C8EC9B}"/>
              </a:ext>
            </a:extLst>
          </p:cNvPr>
          <p:cNvGrpSpPr/>
          <p:nvPr/>
        </p:nvGrpSpPr>
        <p:grpSpPr>
          <a:xfrm>
            <a:off x="2149325" y="1064128"/>
            <a:ext cx="8045753" cy="5601571"/>
            <a:chOff x="2225525" y="892678"/>
            <a:chExt cx="8045753" cy="5601571"/>
          </a:xfrm>
        </p:grpSpPr>
        <p:pic>
          <p:nvPicPr>
            <p:cNvPr id="5" name="Google Shape;104;p4">
              <a:extLst>
                <a:ext uri="{FF2B5EF4-FFF2-40B4-BE49-F238E27FC236}">
                  <a16:creationId xmlns:a16="http://schemas.microsoft.com/office/drawing/2014/main" id="{E1FBFA42-D835-473F-A559-052ED9A7D79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3106"/>
            <a:stretch/>
          </p:blipFill>
          <p:spPr>
            <a:xfrm>
              <a:off x="2225525" y="1373031"/>
              <a:ext cx="8045753" cy="5121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CCDEAD-9E35-4941-AD00-91D272A09180}"/>
                </a:ext>
              </a:extLst>
            </p:cNvPr>
            <p:cNvSpPr/>
            <p:nvPr/>
          </p:nvSpPr>
          <p:spPr>
            <a:xfrm>
              <a:off x="3609975" y="1257300"/>
              <a:ext cx="561975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672360-142D-4453-96E5-A04274B78FAC}"/>
                </a:ext>
              </a:extLst>
            </p:cNvPr>
            <p:cNvSpPr txBox="1"/>
            <p:nvPr/>
          </p:nvSpPr>
          <p:spPr>
            <a:xfrm>
              <a:off x="3111092" y="911366"/>
              <a:ext cx="289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서울시 지역별 인구수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6FDF08-97F0-46D4-B210-637152704C93}"/>
                </a:ext>
              </a:extLst>
            </p:cNvPr>
            <p:cNvSpPr txBox="1"/>
            <p:nvPr/>
          </p:nvSpPr>
          <p:spPr>
            <a:xfrm>
              <a:off x="7025867" y="892678"/>
              <a:ext cx="289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경기도 지역별 인구수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564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21팬톤">
      <a:dk1>
        <a:srgbClr val="0C0C0C"/>
      </a:dk1>
      <a:lt1>
        <a:srgbClr val="FFFFFF"/>
      </a:lt1>
      <a:dk2>
        <a:srgbClr val="ADB9CA"/>
      </a:dk2>
      <a:lt2>
        <a:srgbClr val="F7F4EA"/>
      </a:lt2>
      <a:accent1>
        <a:srgbClr val="F5DF4D"/>
      </a:accent1>
      <a:accent2>
        <a:srgbClr val="F9EB8F"/>
      </a:accent2>
      <a:accent3>
        <a:srgbClr val="EEECE3"/>
      </a:accent3>
      <a:accent4>
        <a:srgbClr val="CBD3C8"/>
      </a:accent4>
      <a:accent5>
        <a:srgbClr val="CDC7C0"/>
      </a:accent5>
      <a:accent6>
        <a:srgbClr val="97999B"/>
      </a:accent6>
      <a:hlink>
        <a:srgbClr val="7F7F7F"/>
      </a:hlink>
      <a:folHlink>
        <a:srgbClr val="E6AF69"/>
      </a:folHlink>
    </a:clrScheme>
    <a:fontScheme name="사용자 지정 7">
      <a:majorFont>
        <a:latin typeface="Spoqa Han Sans Neo Bold"/>
        <a:ea typeface="Spoqa Han Sans Neo Bold"/>
        <a:cs typeface=""/>
      </a:majorFont>
      <a:minorFont>
        <a:latin typeface="Spoqa Han Sans Neo Medium"/>
        <a:ea typeface="Spoqa Han Sans Ne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8720</Words>
  <Application>Microsoft Office PowerPoint</Application>
  <PresentationFormat>와이드스크린</PresentationFormat>
  <Paragraphs>726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Spoqa Han Sans Neo Bold</vt:lpstr>
      <vt:lpstr>Helvetica Neue</vt:lpstr>
      <vt:lpstr>맑은 고딕</vt:lpstr>
      <vt:lpstr>Arial</vt:lpstr>
      <vt:lpstr>Spoqa Han Sans Neo Medium</vt:lpstr>
      <vt:lpstr>나눔스퀘어 Bold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활용 데이터 소개 및 데이터 전처리</vt:lpstr>
      <vt:lpstr>PowerPoint 프레젠테이션</vt:lpstr>
      <vt:lpstr>PowerPoint 프레젠테이션</vt:lpstr>
      <vt:lpstr>PowerPoint 프레젠테이션</vt:lpstr>
      <vt:lpstr>코로나19와 배달문화/요식업계 가볍게 훑어보기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코로나19와 요식업계 심화분석 -업종별로-</vt:lpstr>
      <vt:lpstr>PowerPoint 프레젠테이션</vt:lpstr>
      <vt:lpstr>PowerPoint 프레젠테이션</vt:lpstr>
      <vt:lpstr>🍗치킨_서울 </vt:lpstr>
      <vt:lpstr>PowerPoint 프레젠테이션</vt:lpstr>
      <vt:lpstr>2020 상반기 수도권지역,🍗치킨 폐업건수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🥡야식_서울 </vt:lpstr>
      <vt:lpstr>PowerPoint 프레젠테이션</vt:lpstr>
      <vt:lpstr>PowerPoint 프레젠테이션</vt:lpstr>
      <vt:lpstr>2020 상반기 수도권지역, 🥡야식 폐업건수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한계점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DACON</dc:title>
  <dc:creator>김 가인</dc:creator>
  <cp:lastModifiedBy>김 가인</cp:lastModifiedBy>
  <cp:revision>48</cp:revision>
  <dcterms:created xsi:type="dcterms:W3CDTF">2021-08-25T03:44:51Z</dcterms:created>
  <dcterms:modified xsi:type="dcterms:W3CDTF">2021-08-30T01:26:23Z</dcterms:modified>
</cp:coreProperties>
</file>